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50" r:id="rId2"/>
    <p:sldMasterId id="2147483651" r:id="rId3"/>
    <p:sldMasterId id="2147483652" r:id="rId4"/>
    <p:sldMasterId id="2147483653" r:id="rId5"/>
    <p:sldMasterId id="2147483654" r:id="rId6"/>
    <p:sldMasterId id="2147483659" r:id="rId7"/>
  </p:sldMasterIdLst>
  <p:notesMasterIdLst>
    <p:notesMasterId r:id="rId32"/>
  </p:notesMasterIdLst>
  <p:sldIdLst>
    <p:sldId id="287" r:id="rId8"/>
    <p:sldId id="290" r:id="rId9"/>
    <p:sldId id="288" r:id="rId10"/>
    <p:sldId id="291" r:id="rId11"/>
    <p:sldId id="277" r:id="rId12"/>
    <p:sldId id="274" r:id="rId13"/>
    <p:sldId id="278" r:id="rId14"/>
    <p:sldId id="309" r:id="rId15"/>
    <p:sldId id="279" r:id="rId16"/>
    <p:sldId id="293" r:id="rId17"/>
    <p:sldId id="294" r:id="rId18"/>
    <p:sldId id="296" r:id="rId19"/>
    <p:sldId id="297" r:id="rId20"/>
    <p:sldId id="298" r:id="rId21"/>
    <p:sldId id="289" r:id="rId22"/>
    <p:sldId id="301" r:id="rId23"/>
    <p:sldId id="302" r:id="rId24"/>
    <p:sldId id="303" r:id="rId25"/>
    <p:sldId id="305" r:id="rId26"/>
    <p:sldId id="304" r:id="rId27"/>
    <p:sldId id="276" r:id="rId28"/>
    <p:sldId id="307" r:id="rId29"/>
    <p:sldId id="300" r:id="rId30"/>
    <p:sldId id="284" r:id="rId31"/>
  </p:sldIdLst>
  <p:sldSz cx="24384000" cy="13716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180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361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53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719" algn="l" rtl="0" eaLnBrk="0" fontAlgn="base" hangingPunct="0">
      <a:spcBef>
        <a:spcPct val="0"/>
      </a:spcBef>
      <a:spcAft>
        <a:spcPct val="0"/>
      </a:spcAft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590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080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261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439" algn="l" defTabSz="914361" rtl="0" eaLnBrk="1" latinLnBrk="0" hangingPunct="1">
      <a:defRPr sz="57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mesh Paudel" initials="MOU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C3C3C"/>
    <a:srgbClr val="672952"/>
    <a:srgbClr val="909090"/>
    <a:srgbClr val="DFDFDF"/>
    <a:srgbClr val="52BEB0"/>
    <a:srgbClr val="62C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0"/>
    <p:restoredTop sz="78646"/>
  </p:normalViewPr>
  <p:slideViewPr>
    <p:cSldViewPr>
      <p:cViewPr varScale="1">
        <p:scale>
          <a:sx n="29" d="100"/>
          <a:sy n="29" d="100"/>
        </p:scale>
        <p:origin x="280" y="51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01" d="100"/>
          <a:sy n="101" d="100"/>
        </p:scale>
        <p:origin x="352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" Target="slides/slide1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3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5T13:31:49.042" idx="1">
    <p:pos x="10890" y="6652"/>
    <p:text>Fix this  1/q not 0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2CD826BB-5C23-4804-ADF3-D2879A29335B}" type="datetimeFigureOut">
              <a:rPr lang="en-US" smtClean="0"/>
              <a:pPr/>
              <a:t>11/25/19</a:t>
            </a:fld>
            <a:endParaRPr lang="en-US" dirty="0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le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leo" panose="020F0502020204030203" pitchFamily="34" charset="0"/>
              </a:defRPr>
            </a:lvl1pPr>
          </a:lstStyle>
          <a:p>
            <a:fld id="{41E8C199-60EB-4919-9D02-E23353818F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046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1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80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61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39" algn="l" defTabSz="91436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9054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8408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321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5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69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15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008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7973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58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9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RRCF is initialized based on the first 256 graphs, performance is reported on the subsequent 7,280 - 256 = 7,024 graphs, containing 404 ground truth anomalies (5.7% of total).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75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Internet of Things: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Internet of Things is a system of interrelated computing devices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are provided with unique identifiers and the ability to transfer data over a network without requiring human-to-human or human-to-computer interaction.</a:t>
            </a:r>
          </a:p>
          <a:p>
            <a:endParaRPr lang="en-US" b="1" dirty="0" smtClean="0"/>
          </a:p>
          <a:p>
            <a:r>
              <a:rPr lang="en-US" b="1" dirty="0" smtClean="0"/>
              <a:t>Energy</a:t>
            </a:r>
            <a:r>
              <a:rPr lang="en-US" b="1" baseline="0" dirty="0" smtClean="0"/>
              <a:t> Management:- </a:t>
            </a:r>
            <a:r>
              <a:rPr lang="en-US" baseline="0" dirty="0" smtClean="0"/>
              <a:t>Belkin Motion Sensor, LIFX Lightbulb, </a:t>
            </a:r>
            <a:r>
              <a:rPr lang="en-US" baseline="0" dirty="0" err="1" smtClean="0"/>
              <a:t>Phlip</a:t>
            </a:r>
            <a:r>
              <a:rPr lang="en-US" baseline="0" dirty="0" smtClean="0"/>
              <a:t> Hue Lightbulb, </a:t>
            </a:r>
            <a:r>
              <a:rPr lang="en-US" baseline="0" dirty="0" err="1" smtClean="0"/>
              <a:t>iHome</a:t>
            </a:r>
            <a:r>
              <a:rPr lang="en-US" baseline="0" dirty="0" smtClean="0"/>
              <a:t> Power Plug, Belkin Switch, TP Link Power Plug</a:t>
            </a:r>
          </a:p>
          <a:p>
            <a:r>
              <a:rPr lang="en-US" b="1" dirty="0" smtClean="0"/>
              <a:t>Health-Monitor:- </a:t>
            </a:r>
            <a:r>
              <a:rPr lang="en-US" b="0" dirty="0" smtClean="0"/>
              <a:t>Sleep</a:t>
            </a:r>
            <a:r>
              <a:rPr lang="en-US" b="0" baseline="0" dirty="0" smtClean="0"/>
              <a:t> sensor, </a:t>
            </a:r>
            <a:r>
              <a:rPr lang="en-US" b="0" baseline="0" dirty="0" err="1" smtClean="0"/>
              <a:t>blipcare</a:t>
            </a:r>
            <a:r>
              <a:rPr lang="en-US" b="0" baseline="0" dirty="0" smtClean="0"/>
              <a:t> BP machine, Air Quality Monitor, Smoke Alarm, </a:t>
            </a:r>
            <a:r>
              <a:rPr lang="en-US" b="0" baseline="0" dirty="0" err="1" smtClean="0"/>
              <a:t>Netatmo</a:t>
            </a:r>
            <a:r>
              <a:rPr lang="en-US" b="0" baseline="0" dirty="0" smtClean="0"/>
              <a:t> Weather station</a:t>
            </a:r>
          </a:p>
          <a:p>
            <a:r>
              <a:rPr lang="en-US" b="1" baseline="0" dirty="0" smtClean="0"/>
              <a:t>Cameras:- </a:t>
            </a:r>
          </a:p>
          <a:p>
            <a:r>
              <a:rPr lang="en-US" b="1" baseline="0" dirty="0" smtClean="0"/>
              <a:t>Controller/Hubs:- </a:t>
            </a:r>
            <a:r>
              <a:rPr lang="en-US" b="0" baseline="0" dirty="0" smtClean="0"/>
              <a:t>Amazon Echo, Hue Bridge, Samsung SmartThings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597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752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642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89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Mirai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Botnet: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DVR (Digital Video recorder) </a:t>
            </a:r>
            <a:r>
              <a:rPr lang="en-US" sz="1200" dirty="0" smtClean="0"/>
              <a:t> scan for open Telnet ports,  attempted to log in default passwords, amass a botnet army to attack</a:t>
            </a:r>
            <a:r>
              <a:rPr lang="en-US" sz="1200" baseline="0" dirty="0" smtClean="0"/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Internet infrastructure company headquartered in New Hampshire, 3 wave of attack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Casino Fish Tank: </a:t>
            </a:r>
            <a:r>
              <a:rPr lang="en-US" sz="1200" dirty="0" smtClean="0"/>
              <a:t>A North American casino fish tank with sensors connected to a PC that regulated the temperature, food and cleanliness of the tank.</a:t>
            </a:r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24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Use</a:t>
            </a:r>
            <a:r>
              <a:rPr lang="en-US" baseline="0" dirty="0" smtClean="0"/>
              <a:t> default password and do not change.</a:t>
            </a:r>
            <a:endParaRPr lang="en-US" dirty="0" smtClean="0"/>
          </a:p>
          <a:p>
            <a:endParaRPr lang="en-US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Signature-based:</a:t>
            </a:r>
            <a:r>
              <a:rPr lang="en-US" b="1" baseline="0" dirty="0" smtClean="0"/>
              <a:t>-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etect attacks when system or network behavior matches an attack signature stored in the internal databases. </a:t>
            </a:r>
            <a:endParaRPr lang="en-US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Anomaly-based:-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the activities of a system at an instant against a normal behavior profile (using statistical techniques or machine learning algorithms) and generates the alert whenever a deviation from normal behavior exceeds a threshold </a:t>
            </a:r>
            <a:endParaRPr lang="en-US" dirty="0" smtClean="0"/>
          </a:p>
          <a:p>
            <a:endParaRPr lang="en-US" b="1" baseline="0" dirty="0" smtClean="0"/>
          </a:p>
          <a:p>
            <a:r>
              <a:rPr lang="en-US" b="1" baseline="0" dirty="0" smtClean="0"/>
              <a:t>Specification-based:-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Specification is a set of rules and thresholds that define the expected behavior for network components such as nodes, protocols, and routing tables. </a:t>
            </a:r>
            <a:endParaRPr lang="en-US" dirty="0" smtClean="0"/>
          </a:p>
          <a:p>
            <a:endParaRPr lang="en-US" b="1" dirty="0" smtClean="0"/>
          </a:p>
          <a:p>
            <a:pPr marL="0" marR="0" indent="0" algn="l" defTabSz="9143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Hybrid Approach:-</a:t>
            </a:r>
            <a:r>
              <a:rPr lang="en-US" b="1" baseline="0" dirty="0" smtClean="0"/>
              <a:t>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concepts of signature-based, specification-based and anomaly-based detection to maximize their advantages and minimize the impact of their drawbacks. </a:t>
            </a:r>
            <a:endParaRPr lang="en-US" dirty="0" smtClean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0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040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65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similar graph share higher proximity (shown by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Jaccard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similarity)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5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parameter p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controls the likelihood of revisiting an older node in the walk 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high value of q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 walk with a local view (equivalent to BFS behavior) 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low value of q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provides a walk away from the current node (equivalent to DFS behavior).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8C199-60EB-4919-9D02-E23353818F4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20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52078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644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65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92120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3060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14838008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7411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8168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9234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7418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05246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86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17975020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580371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239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28676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4226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5062643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34197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69350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9941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655200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90420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54230381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9462185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6184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4365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617217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461910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58866487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5356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815949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1692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916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351379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0283028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28486566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50834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958288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186539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384716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032120104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660013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3746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255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711987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345462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06943665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8826029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521250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133654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795765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8024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0946184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85787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52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470322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39869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82740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071800806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77500143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90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86574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  <a:prstGeom prst="rect">
            <a:avLst/>
          </a:prstGeom>
        </p:spPr>
        <p:txBody>
          <a:bodyPr lIns="91436" tIns="45718" rIns="91436" bIns="45718" anchor="b"/>
          <a:lstStyle>
            <a:lvl1pPr algn="ctr"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 algn="ctr">
              <a:buNone/>
              <a:defRPr sz="2400">
                <a:latin typeface="Aleo" panose="020F0502020204030203" pitchFamily="34" charset="0"/>
              </a:defRPr>
            </a:lvl1pPr>
            <a:lvl2pPr marL="457180" indent="0" algn="ctr">
              <a:buNone/>
              <a:defRPr sz="1900"/>
            </a:lvl2pPr>
            <a:lvl3pPr marL="914361" indent="0" algn="ctr">
              <a:buNone/>
              <a:defRPr sz="1900"/>
            </a:lvl3pPr>
            <a:lvl4pPr marL="1371539" indent="0" algn="ctr">
              <a:buNone/>
              <a:defRPr sz="1700"/>
            </a:lvl4pPr>
            <a:lvl5pPr marL="1828719" indent="0" algn="ctr">
              <a:buNone/>
              <a:defRPr sz="1700"/>
            </a:lvl5pPr>
            <a:lvl6pPr marL="2285900" indent="0" algn="ctr">
              <a:buNone/>
              <a:defRPr sz="1700"/>
            </a:lvl6pPr>
            <a:lvl7pPr marL="2743080" indent="0" algn="ctr">
              <a:buNone/>
              <a:defRPr sz="1700"/>
            </a:lvl7pPr>
            <a:lvl8pPr marL="3200261" indent="0" algn="ctr">
              <a:buNone/>
              <a:defRPr sz="1700"/>
            </a:lvl8pPr>
            <a:lvl9pPr marL="3657439" indent="0" algn="ctr">
              <a:buNone/>
              <a:defRPr sz="1700"/>
            </a:lvl9pPr>
          </a:lstStyle>
          <a:p>
            <a:r>
              <a:rPr lang="pl-PL" dirty="0" smtClean="0"/>
              <a:t>Kliknij, aby edytować styl wzorca podtytułu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257109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115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63699" y="3419474"/>
            <a:ext cx="21031200" cy="5705476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60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63699" y="9178926"/>
            <a:ext cx="21031200" cy="30003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2400">
                <a:latin typeface="Aleo" panose="020F0502020204030203" pitchFamily="34" charset="0"/>
              </a:defRPr>
            </a:lvl1pPr>
            <a:lvl2pPr marL="457180" indent="0">
              <a:buNone/>
              <a:defRPr sz="1900"/>
            </a:lvl2pPr>
            <a:lvl3pPr marL="914361" indent="0">
              <a:buNone/>
              <a:defRPr sz="1900"/>
            </a:lvl3pPr>
            <a:lvl4pPr marL="1371539" indent="0">
              <a:buNone/>
              <a:defRPr sz="1700"/>
            </a:lvl4pPr>
            <a:lvl5pPr marL="1828719" indent="0">
              <a:buNone/>
              <a:defRPr sz="1700"/>
            </a:lvl5pPr>
            <a:lvl6pPr marL="2285900" indent="0">
              <a:buNone/>
              <a:defRPr sz="1700"/>
            </a:lvl6pPr>
            <a:lvl7pPr marL="2743080" indent="0">
              <a:buNone/>
              <a:defRPr sz="1700"/>
            </a:lvl7pPr>
            <a:lvl8pPr marL="3200261" indent="0">
              <a:buNone/>
              <a:defRPr sz="1700"/>
            </a:lvl8pPr>
            <a:lvl9pPr marL="3657439" indent="0">
              <a:buNone/>
              <a:defRPr sz="17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4136084638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4373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6764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2268201" y="3651250"/>
            <a:ext cx="10439400" cy="87026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33493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79577" y="3362329"/>
            <a:ext cx="103155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2344401" y="3362329"/>
            <a:ext cx="10366376" cy="1647826"/>
          </a:xfrm>
          <a:prstGeom prst="rect">
            <a:avLst/>
          </a:prstGeom>
        </p:spPr>
        <p:txBody>
          <a:bodyPr lIns="91436" tIns="45718" rIns="91436" bIns="45718" anchor="b"/>
          <a:lstStyle>
            <a:lvl1pPr marL="0" indent="0">
              <a:buNone/>
              <a:defRPr sz="2400" b="1">
                <a:latin typeface="Aleo" panose="020F0502020204030203" pitchFamily="34" charset="0"/>
              </a:defRPr>
            </a:lvl1pPr>
            <a:lvl2pPr marL="457180" indent="0">
              <a:buNone/>
              <a:defRPr sz="1900" b="1"/>
            </a:lvl2pPr>
            <a:lvl3pPr marL="914361" indent="0">
              <a:buNone/>
              <a:defRPr sz="1900" b="1"/>
            </a:lvl3pPr>
            <a:lvl4pPr marL="1371539" indent="0">
              <a:buNone/>
              <a:defRPr sz="1700" b="1"/>
            </a:lvl4pPr>
            <a:lvl5pPr marL="1828719" indent="0">
              <a:buNone/>
              <a:defRPr sz="1700" b="1"/>
            </a:lvl5pPr>
            <a:lvl6pPr marL="2285900" indent="0">
              <a:buNone/>
              <a:defRPr sz="1700" b="1"/>
            </a:lvl6pPr>
            <a:lvl7pPr marL="2743080" indent="0">
              <a:buNone/>
              <a:defRPr sz="1700" b="1"/>
            </a:lvl7pPr>
            <a:lvl8pPr marL="3200261" indent="0">
              <a:buNone/>
              <a:defRPr sz="1700" b="1"/>
            </a:lvl8pPr>
            <a:lvl9pPr marL="3657439" indent="0">
              <a:buNone/>
              <a:defRPr sz="1700" b="1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2344401" y="5010150"/>
            <a:ext cx="10366376" cy="736917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3485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25746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9995515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757339460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6574745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2651126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814772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17449801" y="730250"/>
            <a:ext cx="52578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676401" y="730250"/>
            <a:ext cx="15621000" cy="11623676"/>
          </a:xfrm>
          <a:prstGeom prst="rect">
            <a:avLst/>
          </a:prstGeom>
        </p:spPr>
        <p:txBody>
          <a:bodyPr vert="eaVert" lIns="91436" tIns="45718" rIns="91436" bIns="45718"/>
          <a:lstStyle>
            <a:lvl1pPr>
              <a:defRPr>
                <a:latin typeface="Aleo" panose="020F0502020204030203" pitchFamily="34" charset="0"/>
              </a:defRPr>
            </a:lvl1pPr>
            <a:lvl2pPr>
              <a:defRPr>
                <a:latin typeface="Aleo" panose="020F0502020204030203" pitchFamily="34" charset="0"/>
              </a:defRPr>
            </a:lvl2pPr>
            <a:lvl3pPr>
              <a:defRPr>
                <a:latin typeface="Aleo" panose="020F0502020204030203" pitchFamily="34" charset="0"/>
              </a:defRPr>
            </a:lvl3pPr>
            <a:lvl4pPr>
              <a:defRPr>
                <a:latin typeface="Aleo" panose="020F0502020204030203" pitchFamily="34" charset="0"/>
              </a:defRPr>
            </a:lvl4pPr>
            <a:lvl5pPr>
              <a:defRPr>
                <a:latin typeface="Aleo" panose="020F0502020204030203" pitchFamily="34" charset="0"/>
              </a:defRPr>
            </a:lvl5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69125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>
              <a:defRPr sz="3100">
                <a:latin typeface="Aleo" panose="020F0502020204030203" pitchFamily="34" charset="0"/>
              </a:defRPr>
            </a:lvl1pPr>
            <a:lvl2pPr>
              <a:defRPr sz="2900">
                <a:latin typeface="Aleo" panose="020F0502020204030203" pitchFamily="34" charset="0"/>
              </a:defRPr>
            </a:lvl2pPr>
            <a:lvl3pPr>
              <a:defRPr sz="2400">
                <a:latin typeface="Aleo" panose="020F0502020204030203" pitchFamily="34" charset="0"/>
              </a:defRPr>
            </a:lvl3pPr>
            <a:lvl4pPr>
              <a:defRPr sz="1900">
                <a:latin typeface="Aleo" panose="020F0502020204030203" pitchFamily="34" charset="0"/>
              </a:defRPr>
            </a:lvl4pPr>
            <a:lvl5pPr>
              <a:defRPr sz="1900">
                <a:latin typeface="Aleo" panose="020F0502020204030203" pitchFamily="34" charset="0"/>
              </a:defRPr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  <a:p>
            <a:pPr lvl="1"/>
            <a:r>
              <a:rPr lang="pl-PL" dirty="0" smtClean="0"/>
              <a:t>Drugi poziom</a:t>
            </a:r>
          </a:p>
          <a:p>
            <a:pPr lvl="2"/>
            <a:r>
              <a:rPr lang="pl-PL" dirty="0" smtClean="0"/>
              <a:t>Trzeci poziom</a:t>
            </a:r>
          </a:p>
          <a:p>
            <a:pPr lvl="3"/>
            <a:r>
              <a:rPr lang="pl-PL" dirty="0" smtClean="0"/>
              <a:t>Czwarty poziom</a:t>
            </a:r>
          </a:p>
          <a:p>
            <a:pPr lvl="4"/>
            <a:r>
              <a:rPr lang="pl-PL" dirty="0" smtClean="0"/>
              <a:t>Piąty poziom</a:t>
            </a:r>
            <a:endParaRPr lang="en-US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277739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79576" y="914400"/>
            <a:ext cx="7864475" cy="3200400"/>
          </a:xfrm>
          <a:prstGeom prst="rect">
            <a:avLst/>
          </a:prstGeom>
        </p:spPr>
        <p:txBody>
          <a:bodyPr lIns="91436" tIns="45718" rIns="91436" bIns="45718" anchor="b"/>
          <a:lstStyle>
            <a:lvl1pPr>
              <a:defRPr sz="3100">
                <a:latin typeface="Aleo" panose="020F0502020204030203" pitchFamily="34" charset="0"/>
              </a:defRPr>
            </a:lvl1pPr>
          </a:lstStyle>
          <a:p>
            <a:r>
              <a:rPr lang="pl-PL" dirty="0" smtClean="0"/>
              <a:t>Kliknij, aby edytować styl</a:t>
            </a:r>
            <a:endParaRPr lang="en-US" dirty="0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0366376" y="1974853"/>
            <a:ext cx="12344400" cy="9747250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3100">
                <a:latin typeface="Aleo" panose="020F0502020204030203" pitchFamily="34" charset="0"/>
              </a:defRPr>
            </a:lvl1pPr>
            <a:lvl2pPr marL="457180" indent="0">
              <a:buNone/>
              <a:defRPr sz="2900"/>
            </a:lvl2pPr>
            <a:lvl3pPr marL="914361" indent="0">
              <a:buNone/>
              <a:defRPr sz="2400"/>
            </a:lvl3pPr>
            <a:lvl4pPr marL="1371539" indent="0">
              <a:buNone/>
              <a:defRPr sz="1900"/>
            </a:lvl4pPr>
            <a:lvl5pPr marL="1828719" indent="0">
              <a:buNone/>
              <a:defRPr sz="1900"/>
            </a:lvl5pPr>
            <a:lvl6pPr marL="2285900" indent="0">
              <a:buNone/>
              <a:defRPr sz="1900"/>
            </a:lvl6pPr>
            <a:lvl7pPr marL="2743080" indent="0">
              <a:buNone/>
              <a:defRPr sz="1900"/>
            </a:lvl7pPr>
            <a:lvl8pPr marL="3200261" indent="0">
              <a:buNone/>
              <a:defRPr sz="1900"/>
            </a:lvl8pPr>
            <a:lvl9pPr marL="3657439" indent="0">
              <a:buNone/>
              <a:defRPr sz="1900"/>
            </a:lvl9pPr>
          </a:lstStyle>
          <a:p>
            <a:pPr lvl="0"/>
            <a:endParaRPr lang="en-US" noProof="0" dirty="0" smtClean="0">
              <a:sym typeface="Gill Sans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lIns="91436" tIns="45718" rIns="91436" bIns="45718"/>
          <a:lstStyle>
            <a:lvl1pPr marL="0" indent="0">
              <a:buNone/>
              <a:defRPr sz="1700">
                <a:latin typeface="Aleo" panose="020F0502020204030203" pitchFamily="34" charset="0"/>
              </a:defRPr>
            </a:lvl1pPr>
            <a:lvl2pPr marL="457180" indent="0">
              <a:buNone/>
              <a:defRPr sz="1400"/>
            </a:lvl2pPr>
            <a:lvl3pPr marL="914361" indent="0">
              <a:buNone/>
              <a:defRPr sz="1200"/>
            </a:lvl3pPr>
            <a:lvl4pPr marL="1371539" indent="0">
              <a:buNone/>
              <a:defRPr sz="1000"/>
            </a:lvl4pPr>
            <a:lvl5pPr marL="1828719" indent="0">
              <a:buNone/>
              <a:defRPr sz="1000"/>
            </a:lvl5pPr>
            <a:lvl6pPr marL="2285900" indent="0">
              <a:buNone/>
              <a:defRPr sz="1000"/>
            </a:lvl6pPr>
            <a:lvl7pPr marL="2743080" indent="0">
              <a:buNone/>
              <a:defRPr sz="1000"/>
            </a:lvl7pPr>
            <a:lvl8pPr marL="3200261" indent="0">
              <a:buNone/>
              <a:defRPr sz="1000"/>
            </a:lvl8pPr>
            <a:lvl9pPr marL="3657439" indent="0">
              <a:buNone/>
              <a:defRPr sz="1000"/>
            </a:lvl9pPr>
          </a:lstStyle>
          <a:p>
            <a:pPr lvl="0"/>
            <a:r>
              <a:rPr lang="pl-PL" dirty="0" smtClean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16351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1"/>
          <p:cNvSpPr>
            <a:spLocks/>
          </p:cNvSpPr>
          <p:nvPr/>
        </p:nvSpPr>
        <p:spPr bwMode="auto">
          <a:xfrm>
            <a:off x="8723312" y="-14285"/>
            <a:ext cx="15725776" cy="13800138"/>
          </a:xfrm>
          <a:custGeom>
            <a:avLst/>
            <a:gdLst>
              <a:gd name="T0" fmla="*/ 6732233 w 21600"/>
              <a:gd name="T1" fmla="*/ 14695 h 21600"/>
              <a:gd name="T2" fmla="*/ 15674812 w 21600"/>
              <a:gd name="T3" fmla="*/ 0 h 21600"/>
              <a:gd name="T4" fmla="*/ 15725775 w 21600"/>
              <a:gd name="T5" fmla="*/ 13800138 h 21600"/>
              <a:gd name="T6" fmla="*/ 0 w 21600"/>
              <a:gd name="T7" fmla="*/ 13766915 h 21600"/>
              <a:gd name="T8" fmla="*/ 6732233 w 21600"/>
              <a:gd name="T9" fmla="*/ 14695 h 21600"/>
              <a:gd name="T10" fmla="*/ 6732233 w 21600"/>
              <a:gd name="T11" fmla="*/ 1469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9247" y="23"/>
                </a:moveTo>
                <a:lnTo>
                  <a:pt x="21530" y="0"/>
                </a:lnTo>
                <a:lnTo>
                  <a:pt x="21600" y="21600"/>
                </a:lnTo>
                <a:lnTo>
                  <a:pt x="0" y="21548"/>
                </a:lnTo>
                <a:lnTo>
                  <a:pt x="9247" y="23"/>
                </a:lnTo>
                <a:close/>
                <a:moveTo>
                  <a:pt x="9247" y="23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1700" kern="12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180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361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53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719" algn="ctr" rtl="0" fontAlgn="base">
        <a:spcBef>
          <a:spcPct val="0"/>
        </a:spcBef>
        <a:spcAft>
          <a:spcPct val="0"/>
        </a:spcAft>
        <a:defRPr sz="117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11755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56203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2006513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450991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895472" indent="-800063" algn="l" rtl="0" eaLnBrk="0" fontAlgn="base" hangingPunct="0">
        <a:spcBef>
          <a:spcPts val="5200"/>
        </a:spcBef>
        <a:spcAft>
          <a:spcPct val="0"/>
        </a:spcAft>
        <a:buSzPct val="171000"/>
        <a:buFont typeface="Gill Sans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51449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70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51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29" indent="-228590" algn="l" defTabSz="91436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1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0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39" algn="l" defTabSz="914361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comments" Target="../comments/comment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boulevard.com/2019/09/20-surprising-iot-statistics-you-dont-already-know/" TargetMode="External"/><Relationship Id="rId4" Type="http://schemas.openxmlformats.org/officeDocument/2006/relationships/hyperlink" Target="https://www.forbes.com/sites/leemathews/2017/07/27/criminals-hacked-a-fish-tank-to-steal-data-from-a-casino/" TargetMode="External"/><Relationship Id="rId1" Type="http://schemas.openxmlformats.org/officeDocument/2006/relationships/slideLayout" Target="../slideLayouts/slideLayout68.xml"/><Relationship Id="rId2" Type="http://schemas.openxmlformats.org/officeDocument/2006/relationships/hyperlink" Target="https://medium.com/datadriveninvestor/10-amazing-cases-of-iot-applications-taken-from-the-real-life-a8682cdb48d0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4" name="Rectangle 7"/>
          <p:cNvSpPr>
            <a:spLocks/>
          </p:cNvSpPr>
          <p:nvPr/>
        </p:nvSpPr>
        <p:spPr bwMode="auto">
          <a:xfrm>
            <a:off x="-11833" y="4985792"/>
            <a:ext cx="24384001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Detecting DoS Attack in Smart Home </a:t>
            </a:r>
            <a:r>
              <a:rPr lang="en-US" sz="8000" b="1" dirty="0" err="1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IoT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 Devices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Using </a:t>
            </a:r>
            <a:r>
              <a:rPr lang="en-US" sz="8000" b="1" dirty="0" smtClean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 Graph-Based </a:t>
            </a:r>
            <a:r>
              <a:rPr lang="en-US" sz="8000" b="1" dirty="0">
                <a:solidFill>
                  <a:schemeClr val="accent3"/>
                </a:solidFill>
                <a:latin typeface="+mj-lt"/>
                <a:ea typeface="Tahoma" pitchFamily="34" charset="0"/>
                <a:cs typeface="Arial" pitchFamily="34" charset="0"/>
                <a:sym typeface="Aleo" panose="020F0502020204030203" pitchFamily="34" charset="0"/>
              </a:rPr>
              <a:t>Approach</a:t>
            </a:r>
          </a:p>
        </p:txBody>
      </p:sp>
      <p:sp>
        <p:nvSpPr>
          <p:cNvPr id="5" name="Rectangle 6"/>
          <p:cNvSpPr>
            <a:spLocks/>
          </p:cNvSpPr>
          <p:nvPr/>
        </p:nvSpPr>
        <p:spPr bwMode="auto">
          <a:xfrm>
            <a:off x="6325030" y="9162256"/>
            <a:ext cx="13211785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Ramesh Paudel, Timothy </a:t>
            </a:r>
            <a:r>
              <a:rPr lang="en-US" sz="4000" b="1" dirty="0" err="1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Muncy</a:t>
            </a:r>
            <a:r>
              <a:rPr lang="en-US" sz="4000" b="1" dirty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, William </a:t>
            </a:r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Eberle</a:t>
            </a:r>
          </a:p>
          <a:p>
            <a:pPr eaLnBrk="1" hangingPunct="1"/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Graduate Student Seminar</a:t>
            </a:r>
          </a:p>
          <a:p>
            <a:pPr eaLnBrk="1" hangingPunct="1"/>
            <a:r>
              <a:rPr lang="en-US" sz="4000" b="1" dirty="0" smtClean="0">
                <a:solidFill>
                  <a:schemeClr val="accent3"/>
                </a:solidFill>
                <a:latin typeface="+mj-lt"/>
                <a:ea typeface="Lato" panose="020F0502020204030203" pitchFamily="34" charset="0"/>
                <a:cs typeface="Arial" panose="020B0604020202020204" pitchFamily="34" charset="0"/>
                <a:sym typeface="Lato" panose="020F0502020204030203" pitchFamily="34" charset="0"/>
              </a:rPr>
              <a:t>Fall 2019</a:t>
            </a:r>
            <a:endParaRPr lang="en-US" sz="4000" b="1" dirty="0">
              <a:solidFill>
                <a:schemeClr val="accent3"/>
              </a:solidFill>
              <a:latin typeface="+mj-lt"/>
              <a:ea typeface="Lato" panose="020F0502020204030203" pitchFamily="34" charset="0"/>
              <a:cs typeface="Arial" panose="020B0604020202020204" pitchFamily="34" charset="0"/>
              <a:sym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93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040" y="4481736"/>
            <a:ext cx="8590073" cy="1483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64" y="3106185"/>
            <a:ext cx="9324468" cy="6453835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Shingling using Biased Random Walk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1456859" y="2977283"/>
                <a:ext cx="14977664" cy="4492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/>
                  <a:t>E</a:t>
                </a:r>
                <a:r>
                  <a:rPr lang="en-US" sz="4000" dirty="0" smtClean="0"/>
                  <a:t>ach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30000" dirty="0" err="1" smtClean="0">
                        <a:latin typeface="Cambria Math" charset="0"/>
                      </a:rPr>
                      <m:t>𝑡h</m:t>
                    </m:r>
                  </m:oMath>
                </a14:m>
                <a:r>
                  <a:rPr lang="en-US" sz="4000" dirty="0" smtClean="0"/>
                  <a:t>  </a:t>
                </a:r>
                <a:r>
                  <a:rPr lang="en-US" sz="4000" dirty="0"/>
                  <a:t>node in the walk path (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𝑐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sz="4000" dirty="0"/>
                  <a:t>) are generated </a:t>
                </a:r>
                <a:r>
                  <a:rPr lang="en-US" sz="4000" dirty="0" smtClean="0"/>
                  <a:t>using distribution: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algn="just"/>
                <a:r>
                  <a:rPr lang="en-US" sz="4000" dirty="0" smtClean="0"/>
                  <a:t>Where, 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4000" baseline="-25000" dirty="0"/>
                      <m:t>vx</m:t>
                    </m:r>
                  </m:oMath>
                </a14:m>
                <a:r>
                  <a:rPr lang="en-US" sz="4000" i="1" dirty="0" smtClean="0"/>
                  <a:t> </a:t>
                </a:r>
                <a:r>
                  <a:rPr lang="en-US" sz="4000" i="1" dirty="0"/>
                  <a:t>is the </a:t>
                </a:r>
                <a:r>
                  <a:rPr lang="en-US" sz="4000" i="1" dirty="0" smtClean="0"/>
                  <a:t>un-normalized </a:t>
                </a:r>
                <a:r>
                  <a:rPr lang="en-US" sz="4000" i="1" dirty="0"/>
                  <a:t>transition probability </a:t>
                </a:r>
                <a:r>
                  <a:rPr lang="en-US" sz="4000" i="1" dirty="0" smtClean="0"/>
                  <a:t>between node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b="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i="1" dirty="0"/>
                  <a:t>and </a:t>
                </a:r>
                <a:r>
                  <a:rPr lang="en-US" sz="4000" i="1" dirty="0" smtClean="0"/>
                  <a:t>node 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4000" dirty="0"/>
                  <a:t>,</a:t>
                </a:r>
                <a:endParaRPr lang="en-US" sz="4000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𝑍</m:t>
                    </m:r>
                  </m:oMath>
                </a14:m>
                <a:r>
                  <a:rPr lang="en-US" sz="4000" dirty="0"/>
                  <a:t> </a:t>
                </a:r>
                <a:r>
                  <a:rPr lang="en-US" sz="4000" i="1" dirty="0"/>
                  <a:t>is the normalizing constant</a:t>
                </a:r>
                <a:r>
                  <a:rPr lang="en-US" sz="4000" i="1" dirty="0" smtClean="0"/>
                  <a:t>.</a:t>
                </a:r>
                <a:endParaRPr lang="en-US" sz="4000" i="1" dirty="0"/>
              </a:p>
            </p:txBody>
          </p:sp>
        </mc:Choice>
        <mc:Fallback xmlns=""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56859" y="2977283"/>
                <a:ext cx="14977664" cy="4492645"/>
              </a:xfrm>
              <a:prstGeom prst="rect">
                <a:avLst/>
              </a:prstGeom>
              <a:blipFill rotWithShape="0">
                <a:blip r:embed="rId5"/>
                <a:stretch>
                  <a:fillRect l="-20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16" y="10560462"/>
            <a:ext cx="6751918" cy="27632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11"/>
              <p:cNvSpPr>
                <a:spLocks/>
              </p:cNvSpPr>
              <p:nvPr/>
            </p:nvSpPr>
            <p:spPr bwMode="auto">
              <a:xfrm>
                <a:off x="882354" y="8559579"/>
                <a:ext cx="16900766" cy="4428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Interpolate between BFS and DFS using parameter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𝑝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and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𝑞</m:t>
                    </m:r>
                  </m:oMath>
                </a14:m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/>
                  <a:t>If a random walk just traversed the edge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(</m:t>
                    </m:r>
                    <m:r>
                      <a:rPr lang="en-US" sz="4000" i="1" dirty="0" smtClean="0">
                        <a:latin typeface="Cambria Math" charset="0"/>
                      </a:rPr>
                      <m:t>𝑡</m:t>
                    </m:r>
                    <m:r>
                      <a:rPr lang="en-US" sz="4000" i="1" dirty="0" smtClean="0">
                        <a:latin typeface="Cambria Math" charset="0"/>
                      </a:rPr>
                      <m:t>, </m:t>
                    </m:r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i="1" dirty="0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4000" dirty="0"/>
                  <a:t>and is currently at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</m:oMath>
                </a14:m>
                <a:r>
                  <a:rPr lang="en-US" sz="4000" dirty="0"/>
                  <a:t>, the next step to the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𝑥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leading from the current node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𝑣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can </a:t>
                </a:r>
                <a:r>
                  <a:rPr lang="en-US" sz="4000" dirty="0"/>
                  <a:t>be decided using transitional probability </a:t>
                </a:r>
                <a14:m>
                  <m:oMath xmlns:m="http://schemas.openxmlformats.org/officeDocument/2006/math">
                    <m:r>
                      <a:rPr lang="en-US" sz="4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𝜋</m:t>
                    </m:r>
                    <m:r>
                      <m:rPr>
                        <m:nor/>
                      </m:rPr>
                      <a:rPr lang="en-US" sz="4000" baseline="-25000" dirty="0"/>
                      <m:t>vx</m:t>
                    </m:r>
                    <m:r>
                      <a:rPr lang="en-US" sz="400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sz="4000" b="0" i="1" baseline="-2500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𝑝𝑞</m:t>
                    </m:r>
                    <m:d>
                      <m:dPr>
                        <m:ctrlPr>
                          <a:rPr lang="en-US" sz="4000" b="0" i="1" baseline="-2500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4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a:rPr lang="en-US" sz="40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𝑤𝑣𝑥</m:t>
                    </m:r>
                  </m:oMath>
                </a14:m>
                <a:endParaRPr lang="en-US" sz="4000" baseline="-25000" dirty="0" smtClean="0"/>
              </a:p>
              <a:p>
                <a:pPr algn="just"/>
                <a:r>
                  <a:rPr lang="en-US" sz="4000" dirty="0"/>
                  <a:t>where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n-US" sz="4000" i="1" baseline="-25000">
                        <a:latin typeface="Cambria Math" charset="0"/>
                        <a:ea typeface="Cambria Math" charset="0"/>
                        <a:cs typeface="Cambria Math" charset="0"/>
                      </a:rPr>
                      <m:t>𝑣𝑥</m:t>
                    </m:r>
                  </m:oMath>
                </a14:m>
                <a:r>
                  <a:rPr lang="en-US" sz="4000" dirty="0" smtClean="0"/>
                  <a:t> is </a:t>
                </a:r>
                <a:r>
                  <a:rPr lang="en-US" sz="4000" dirty="0"/>
                  <a:t>the weight of the edge </a:t>
                </a:r>
                <a14:m>
                  <m:oMath xmlns:m="http://schemas.openxmlformats.org/officeDocument/2006/math">
                    <m:r>
                      <a:rPr lang="mr-IN" sz="4000" i="1" dirty="0" smtClean="0">
                        <a:latin typeface="Cambria Math" charset="0"/>
                      </a:rPr>
                      <m:t>(</m:t>
                    </m:r>
                    <m:r>
                      <a:rPr lang="mr-IN" sz="4000" i="1" dirty="0" err="1">
                        <a:latin typeface="Cambria Math" charset="0"/>
                      </a:rPr>
                      <m:t>𝑣</m:t>
                    </m:r>
                    <m:r>
                      <a:rPr lang="en-US" sz="4000" b="0" i="1" dirty="0" smtClean="0">
                        <a:latin typeface="Cambria Math" charset="0"/>
                      </a:rPr>
                      <m:t>,</m:t>
                    </m:r>
                    <m:r>
                      <a:rPr lang="mr-IN" sz="4000" i="1" dirty="0">
                        <a:latin typeface="Cambria Math" charset="0"/>
                      </a:rPr>
                      <m:t> </m:t>
                    </m:r>
                    <m:r>
                      <a:rPr lang="mr-IN" sz="4000" i="1" dirty="0" err="1">
                        <a:latin typeface="Cambria Math" charset="0"/>
                      </a:rPr>
                      <m:t>𝑥</m:t>
                    </m:r>
                    <m:r>
                      <a:rPr lang="mr-IN" sz="40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mr-IN" sz="4000" dirty="0" err="1"/>
                  <a:t>and</a:t>
                </a:r>
                <a:endParaRPr lang="en-US" sz="4000" dirty="0"/>
              </a:p>
              <a:p>
                <a:endParaRPr lang="en-US" sz="4000" dirty="0"/>
              </a:p>
            </p:txBody>
          </p:sp>
        </mc:Choice>
        <mc:Fallback xmlns="">
          <p:sp>
            <p:nvSpPr>
              <p:cNvPr id="2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2354" y="8559579"/>
                <a:ext cx="16900766" cy="4428775"/>
              </a:xfrm>
              <a:prstGeom prst="rect">
                <a:avLst/>
              </a:prstGeom>
              <a:blipFill rotWithShape="0">
                <a:blip r:embed="rId7"/>
                <a:stretch>
                  <a:fillRect l="-1840" r="-180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>
            <a:spLocks/>
          </p:cNvSpPr>
          <p:nvPr/>
        </p:nvSpPr>
        <p:spPr bwMode="auto">
          <a:xfrm>
            <a:off x="907858" y="7911941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Bias Walk: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9977752" y="9321605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[9]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2831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9" y="6971222"/>
            <a:ext cx="4607097" cy="15150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60" y="3787640"/>
            <a:ext cx="8590073" cy="1373003"/>
          </a:xfrm>
          <a:prstGeom prst="rect">
            <a:avLst/>
          </a:prstGeom>
        </p:spPr>
      </p:pic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24024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 Sketching using Discriminative Shingle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396" name="Rectangle 11"/>
              <p:cNvSpPr>
                <a:spLocks/>
              </p:cNvSpPr>
              <p:nvPr/>
            </p:nvSpPr>
            <p:spPr bwMode="auto">
              <a:xfrm>
                <a:off x="1102768" y="2609528"/>
                <a:ext cx="20234248" cy="57664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algn="just"/>
                <a:r>
                  <a:rPr lang="en-US" sz="4000" dirty="0" smtClean="0"/>
                  <a:t> Entropy of the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 in the training window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dirty="0"/>
              </a:p>
              <a:p>
                <a:pPr algn="just"/>
                <a:r>
                  <a:rPr lang="en-US" sz="4000" dirty="0" smtClean="0"/>
                  <a:t>Where,</a:t>
                </a:r>
              </a:p>
              <a:p>
                <a:pPr algn="just"/>
                <a:r>
                  <a:rPr lang="en-US" sz="4000" dirty="0" smtClean="0"/>
                  <a:t>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𝑁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total number of graphs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present </a:t>
                </a:r>
                <a:r>
                  <a:rPr lang="en-US" sz="4000" dirty="0" smtClean="0"/>
                  <a:t>in</a:t>
                </a:r>
                <a:endParaRPr lang="en-US" sz="4000" dirty="0"/>
              </a:p>
              <a:p>
                <a:pPr algn="just"/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 smtClean="0">
                        <a:latin typeface="Cambria Math" charset="0"/>
                      </a:rPr>
                      <m:t>𝑃</m:t>
                    </m:r>
                    <m:r>
                      <a:rPr lang="en-US" sz="4000" i="1" dirty="0" smtClean="0">
                        <a:latin typeface="Cambria Math" charset="0"/>
                      </a:rPr>
                      <m:t>( </m:t>
                    </m:r>
                    <m:r>
                      <a:rPr lang="en-US" sz="4000" i="1" dirty="0" err="1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err="1">
                        <a:latin typeface="Cambria Math" charset="0"/>
                      </a:rPr>
                      <m:t>𝑖</m:t>
                    </m:r>
                    <m:r>
                      <a:rPr lang="en-US" sz="4000" b="0" i="1" dirty="0" smtClean="0">
                        <a:latin typeface="Cambria Math" charset="0"/>
                      </a:rPr>
                      <m:t>|</m:t>
                    </m:r>
                    <m:r>
                      <a:rPr lang="en-US" sz="4000" i="1" dirty="0" err="1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err="1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sz="4000" dirty="0"/>
                  <a:t>is the fraction of graphs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present </a:t>
                </a:r>
                <a:r>
                  <a:rPr lang="en-US" sz="4000" dirty="0" smtClean="0"/>
                  <a:t>in </a:t>
                </a:r>
              </a:p>
              <a:p>
                <a:pPr marL="571500" indent="-571500" algn="just">
                  <a:buFont typeface="Arial" charset="0"/>
                  <a:buChar char="•"/>
                </a:pPr>
                <a:endParaRPr lang="en-US" sz="4000" i="1" dirty="0" smtClean="0"/>
              </a:p>
              <a:p>
                <a:pPr lvl="6" indent="0" algn="just"/>
                <a:r>
                  <a:rPr lang="en-US" sz="4000" dirty="0" smtClean="0"/>
                  <a:t>    is the probability of each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the graph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 </a:t>
                </a:r>
              </a:p>
              <a:p>
                <a:pPr lvl="6" indent="0" algn="just"/>
                <a:r>
                  <a:rPr lang="en-US" sz="4000" dirty="0"/>
                  <a:t>	</a:t>
                </a:r>
                <a:r>
                  <a:rPr lang="en-US" sz="4000" dirty="0" smtClean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b="0" i="1" smtClean="0">
                            <a:latin typeface="Cambria Math" charset="0"/>
                          </a:rPr>
                          <m:t>𝑠</m:t>
                        </m:r>
                        <m:r>
                          <a:rPr lang="en-US" sz="4000" b="0" i="1" baseline="-25000" smtClean="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b="0" i="1" smtClean="0">
                            <a:latin typeface="Cambria Math" charset="0"/>
                          </a:rPr>
                          <m:t>𝐺</m:t>
                        </m:r>
                        <m:r>
                          <a:rPr lang="en-US" sz="4000" b="0" i="1" baseline="-25000" smtClean="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the occurrences of shingle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 in graph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6396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2768" y="2609528"/>
                <a:ext cx="20234248" cy="5766420"/>
              </a:xfrm>
              <a:prstGeom prst="rect">
                <a:avLst/>
              </a:prstGeom>
              <a:blipFill rotWithShape="0">
                <a:blip r:embed="rId5"/>
                <a:stretch>
                  <a:fillRect l="-1537" t="-5920" b="-803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/>
              <p:cNvSpPr>
                <a:spLocks/>
              </p:cNvSpPr>
              <p:nvPr/>
            </p:nvSpPr>
            <p:spPr bwMode="auto">
              <a:xfrm>
                <a:off x="1102768" y="9472661"/>
                <a:ext cx="23846770" cy="3264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Discriminative </a:t>
                </a:r>
                <a:r>
                  <a:rPr lang="en-US" sz="4000" dirty="0"/>
                  <a:t>shingles are the </a:t>
                </a:r>
                <a:r>
                  <a:rPr lang="en-US" sz="4000" dirty="0" smtClean="0"/>
                  <a:t>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shingles with the highest entropy </a:t>
                </a:r>
                <a:r>
                  <a:rPr lang="en-US" sz="4000" dirty="0" smtClean="0"/>
                  <a:t>value</a:t>
                </a:r>
                <a:endParaRPr lang="en-US" sz="4000" dirty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Sketch </a:t>
                </a:r>
                <a:r>
                  <a:rPr lang="en-US" sz="4000" dirty="0"/>
                  <a:t>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for a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b="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 smtClean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will hold </a:t>
                </a:r>
                <a:r>
                  <a:rPr lang="en-US" sz="4000" dirty="0" smtClean="0"/>
                  <a:t>the cost </a:t>
                </a:r>
                <a:r>
                  <a:rPr lang="en-US" sz="4000" dirty="0"/>
                  <a:t>of each discriminative shingle 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. </a:t>
                </a:r>
                <a:endParaRPr lang="en-US" sz="4000" dirty="0" smtClean="0"/>
              </a:p>
              <a:p>
                <a:pPr marL="571500" indent="-571500" algn="just">
                  <a:buFont typeface="Arial" charset="0"/>
                  <a:buChar char="•"/>
                </a:pPr>
                <a:r>
                  <a:rPr lang="en-US" sz="4000" dirty="0" smtClean="0"/>
                  <a:t>The </a:t>
                </a:r>
                <a:r>
                  <a:rPr lang="en-US" sz="4000" dirty="0"/>
                  <a:t>cost of </a:t>
                </a:r>
                <a:r>
                  <a:rPr lang="en-US" sz="4000" dirty="0" smtClean="0"/>
                  <a:t>a shingle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𝑗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in graph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𝑖</m:t>
                    </m:r>
                    <m:r>
                      <a:rPr lang="en-US" sz="4000" i="1" dirty="0">
                        <a:latin typeface="Cambria Math" charset="0"/>
                      </a:rPr>
                      <m:t>  </m:t>
                    </m:r>
                  </m:oMath>
                </a14:m>
                <a:r>
                  <a:rPr lang="en-US" sz="4000" dirty="0"/>
                  <a:t>is defined as</a:t>
                </a:r>
                <a:r>
                  <a:rPr lang="en-US" sz="4000" dirty="0" smtClean="0"/>
                  <a:t>: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𝑺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𝒄𝒐𝒔𝒕</m:t>
                        </m:r>
                      </m:sup>
                    </m:sSubSup>
                    <m:r>
                      <a:rPr lang="en-US" sz="4000" b="1" i="1" smtClean="0">
                        <a:latin typeface="Cambria Math" charset="0"/>
                      </a:rPr>
                      <m:t>=</m:t>
                    </m:r>
                    <m:r>
                      <a:rPr lang="en-US" sz="4000" b="1" i="1" smtClean="0">
                        <a:latin typeface="Cambria Math" charset="0"/>
                      </a:rPr>
                      <m:t>𝒘</m:t>
                    </m:r>
                    <m:r>
                      <a:rPr lang="en-US" sz="4000" b="1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4000" b="1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latin typeface="Cambria Math" charset="0"/>
                          </a:rPr>
                          <m:t>𝒓</m:t>
                        </m:r>
                      </m:e>
                      <m:sub>
                        <m:r>
                          <a:rPr lang="en-US" sz="4000" b="1" i="1" smtClean="0">
                            <a:latin typeface="Cambria Math" charset="0"/>
                          </a:rPr>
                          <m:t>𝒔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𝒋</m:t>
                        </m:r>
                      </m:sub>
                      <m:sup>
                        <m:r>
                          <a:rPr lang="en-US" sz="4000" b="1" i="1" smtClean="0">
                            <a:latin typeface="Cambria Math" charset="0"/>
                          </a:rPr>
                          <m:t>𝑮</m:t>
                        </m:r>
                        <m:r>
                          <a:rPr lang="en-US" sz="4000" b="1" i="1" baseline="-25000" smtClean="0">
                            <a:latin typeface="Cambria Math" charset="0"/>
                          </a:rPr>
                          <m:t>𝒊</m:t>
                        </m:r>
                      </m:sup>
                    </m:sSubSup>
                    <m:r>
                      <a:rPr lang="en-US" sz="4000" b="1" i="0" smtClean="0">
                        <a:latin typeface="Cambria Math" charset="0"/>
                      </a:rPr>
                      <m:t> </m:t>
                    </m:r>
                  </m:oMath>
                </a14:m>
                <a:endParaRPr lang="en-US" sz="4000" b="1" dirty="0" smtClean="0"/>
              </a:p>
              <a:p>
                <a:pPr algn="just"/>
                <a:r>
                  <a:rPr lang="en-US" sz="4000" dirty="0" smtClean="0"/>
                  <a:t>	where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𝑤</m:t>
                    </m:r>
                    <m:r>
                      <a:rPr lang="en-US" sz="40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/>
                  <a:t>is the sum of edge weight in the shingle</a:t>
                </a:r>
                <a14:m>
                  <m:oMath xmlns:m="http://schemas.openxmlformats.org/officeDocument/2006/math">
                    <m:r>
                      <a:rPr lang="en-US" sz="4000" b="0" i="0" dirty="0" smtClean="0">
                        <a:latin typeface="Cambria Math" charset="0"/>
                      </a:rPr>
                      <m:t> </m:t>
                    </m:r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sz="4000" dirty="0" smtClean="0"/>
                  <a:t>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charset="0"/>
                      </a:rPr>
                      <m:t>         </m:t>
                    </m:r>
                    <m:sSubSup>
                      <m:sSubSupPr>
                        <m:ctrlPr>
                          <a:rPr lang="en-US" sz="40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4000" i="1">
                            <a:latin typeface="Cambria Math" charset="0"/>
                          </a:rPr>
                          <m:t>𝑠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en-US" sz="4000" i="1">
                            <a:latin typeface="Cambria Math" charset="0"/>
                          </a:rPr>
                          <m:t>𝐺</m:t>
                        </m:r>
                        <m:r>
                          <a:rPr lang="en-US" sz="4000" i="1" baseline="-25000"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sz="4000" dirty="0" smtClean="0"/>
                  <a:t> is the frequency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𝑗</m:t>
                    </m:r>
                    <m:r>
                      <a:rPr lang="en-US" sz="4000" i="1" baseline="-25000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 smtClean="0"/>
                  <a:t>in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𝑖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2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02768" y="9472661"/>
                <a:ext cx="23846770" cy="3264981"/>
              </a:xfrm>
              <a:prstGeom prst="rect">
                <a:avLst/>
              </a:prstGeom>
              <a:blipFill rotWithShape="0">
                <a:blip r:embed="rId6"/>
                <a:stretch>
                  <a:fillRect l="-1201" t="-3731" b="-72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50059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8712" y="377280"/>
            <a:ext cx="21031200" cy="1944216"/>
          </a:xfrm>
        </p:spPr>
        <p:txBody>
          <a:bodyPr/>
          <a:lstStyle/>
          <a:p>
            <a:pPr algn="l" eaLnBrk="1" hangingPunct="1"/>
            <a:r>
              <a:rPr lang="en-US" sz="9600" b="1" dirty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Anomaly Detection</a:t>
            </a: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598712" y="2753544"/>
            <a:ext cx="22108888" cy="960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The anomaly </a:t>
            </a:r>
            <a:r>
              <a:rPr lang="en-US" sz="4000" dirty="0"/>
              <a:t>detection is performed by using the </a:t>
            </a:r>
            <a:r>
              <a:rPr lang="en-US" sz="4000" dirty="0" smtClean="0"/>
              <a:t>state-of-the-art Robust </a:t>
            </a:r>
            <a:r>
              <a:rPr lang="en-US" sz="4000" dirty="0"/>
              <a:t>Random Cut Forests (RRCF) </a:t>
            </a:r>
            <a:r>
              <a:rPr lang="en-US" sz="4000" dirty="0" smtClean="0"/>
              <a:t>[</a:t>
            </a:r>
            <a:r>
              <a:rPr lang="en-US" sz="4000" dirty="0"/>
              <a:t>4</a:t>
            </a:r>
            <a:r>
              <a:rPr lang="en-US" sz="4000" dirty="0" smtClean="0"/>
              <a:t>]. 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algorithm is </a:t>
            </a:r>
            <a:r>
              <a:rPr lang="en-US" sz="4000" dirty="0"/>
              <a:t>an unsupervised ensemble method for detecting outliers </a:t>
            </a:r>
            <a:r>
              <a:rPr lang="en-US" sz="4000" dirty="0" smtClean="0"/>
              <a:t>in streaming </a:t>
            </a:r>
            <a:r>
              <a:rPr lang="en-US" sz="4000" dirty="0"/>
              <a:t>data.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We </a:t>
            </a:r>
            <a:r>
              <a:rPr lang="en-US" sz="4000" dirty="0"/>
              <a:t>initialize RRCF using 100 trees and </a:t>
            </a:r>
            <a:r>
              <a:rPr lang="en-US" sz="4000" dirty="0" smtClean="0"/>
              <a:t>256 samples</a:t>
            </a:r>
            <a:r>
              <a:rPr lang="en-US" sz="4000" dirty="0"/>
              <a:t>. </a:t>
            </a:r>
            <a:endParaRPr lang="en-US" sz="4000" dirty="0" smtClean="0"/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RRCF </a:t>
            </a:r>
            <a:r>
              <a:rPr lang="en-US" sz="4000" dirty="0"/>
              <a:t>initializes the forest of 100 trees by using </a:t>
            </a:r>
            <a:r>
              <a:rPr lang="en-US" sz="4000" dirty="0" smtClean="0"/>
              <a:t>the sketch </a:t>
            </a:r>
            <a:r>
              <a:rPr lang="en-US" sz="4000" dirty="0"/>
              <a:t>vector of the first 256 graphs.</a:t>
            </a:r>
          </a:p>
        </p:txBody>
      </p:sp>
    </p:spTree>
    <p:extLst>
      <p:ext uri="{BB962C8B-B14F-4D97-AF65-F5344CB8AC3E}">
        <p14:creationId xmlns:p14="http://schemas.microsoft.com/office/powerpoint/2010/main" val="1142136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36" y="851917"/>
            <a:ext cx="5184576" cy="1829619"/>
          </a:xfrm>
        </p:spPr>
        <p:txBody>
          <a:bodyPr/>
          <a:lstStyle/>
          <a:p>
            <a:pPr algn="l" eaLnBrk="1" hangingPunct="1"/>
            <a:r>
              <a:rPr lang="en-US" sz="9600" b="1" dirty="0" smtClean="0">
                <a:solidFill>
                  <a:srgbClr val="3C3C3C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Dataset</a:t>
            </a:r>
            <a:endParaRPr lang="en-US" sz="9600" b="1" dirty="0">
              <a:solidFill>
                <a:srgbClr val="3C3C3C"/>
              </a:solidFill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5" name="Rectangle 11"/>
          <p:cNvSpPr>
            <a:spLocks noGrp="1"/>
          </p:cNvSpPr>
          <p:nvPr>
            <p:ph idx="1"/>
          </p:nvPr>
        </p:nvSpPr>
        <p:spPr bwMode="auto">
          <a:xfrm>
            <a:off x="801808" y="2710176"/>
            <a:ext cx="21399304" cy="551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 smtClean="0"/>
              <a:t>Collected from the </a:t>
            </a:r>
            <a:r>
              <a:rPr lang="en-US" sz="4000" dirty="0"/>
              <a:t>University of New South Wales </a:t>
            </a:r>
            <a:r>
              <a:rPr lang="en-US" sz="4000" dirty="0" smtClean="0"/>
              <a:t>Sydney (UNSW </a:t>
            </a:r>
            <a:r>
              <a:rPr lang="en-US" sz="4000" dirty="0"/>
              <a:t>Sydney) smart home </a:t>
            </a:r>
            <a:r>
              <a:rPr lang="en-US" sz="4000" dirty="0" smtClean="0"/>
              <a:t>test-bed [8].</a:t>
            </a:r>
          </a:p>
          <a:p>
            <a:pPr algn="just"/>
            <a:r>
              <a:rPr lang="en-US" sz="4000" dirty="0" smtClean="0"/>
              <a:t>Smart </a:t>
            </a:r>
            <a:r>
              <a:rPr lang="en-US" sz="4000" dirty="0"/>
              <a:t>home </a:t>
            </a:r>
            <a:r>
              <a:rPr lang="en-US" sz="4000" dirty="0" smtClean="0"/>
              <a:t>that have 28 </a:t>
            </a:r>
            <a:r>
              <a:rPr lang="en-US" sz="4000" dirty="0" err="1"/>
              <a:t>IoT</a:t>
            </a:r>
            <a:r>
              <a:rPr lang="en-US" sz="4000" dirty="0"/>
              <a:t> devices as well as non-</a:t>
            </a:r>
            <a:r>
              <a:rPr lang="en-US" sz="4000" dirty="0" err="1"/>
              <a:t>IoT</a:t>
            </a:r>
            <a:r>
              <a:rPr lang="en-US" sz="4000" dirty="0"/>
              <a:t> </a:t>
            </a:r>
            <a:r>
              <a:rPr lang="en-US" sz="4000" dirty="0" smtClean="0"/>
              <a:t>devices.</a:t>
            </a:r>
          </a:p>
          <a:p>
            <a:pPr algn="just"/>
            <a:r>
              <a:rPr lang="en-US" sz="4000" dirty="0" smtClean="0"/>
              <a:t>Each </a:t>
            </a:r>
            <a:r>
              <a:rPr lang="en-US" sz="4000" dirty="0"/>
              <a:t>DoS attack lasts for 10 </a:t>
            </a:r>
            <a:r>
              <a:rPr lang="en-US" sz="4000" dirty="0" smtClean="0"/>
              <a:t>minutes and </a:t>
            </a:r>
            <a:r>
              <a:rPr lang="en-US" sz="4000" dirty="0"/>
              <a:t>is launched with the maximum limit of 1, 10 or </a:t>
            </a:r>
            <a:r>
              <a:rPr lang="en-US" sz="4000" dirty="0" smtClean="0"/>
              <a:t>100 packets </a:t>
            </a:r>
            <a:r>
              <a:rPr lang="en-US" sz="4000" dirty="0"/>
              <a:t>per second. </a:t>
            </a:r>
            <a:endParaRPr lang="en-US" sz="4000" dirty="0" smtClean="0"/>
          </a:p>
          <a:p>
            <a:pPr algn="just"/>
            <a:r>
              <a:rPr lang="en-US" sz="4000" dirty="0" smtClean="0"/>
              <a:t>Based </a:t>
            </a:r>
            <a:r>
              <a:rPr lang="en-US" sz="4000" dirty="0"/>
              <a:t>on this ground truth, if an </a:t>
            </a:r>
            <a:r>
              <a:rPr lang="en-US" sz="4000" dirty="0" smtClean="0"/>
              <a:t>individual graph </a:t>
            </a:r>
            <a:r>
              <a:rPr lang="en-US" sz="4000" dirty="0"/>
              <a:t>contains at least 50 edges belonging to a DoS </a:t>
            </a:r>
            <a:r>
              <a:rPr lang="en-US" sz="4000" dirty="0" smtClean="0"/>
              <a:t>attack, the </a:t>
            </a:r>
            <a:r>
              <a:rPr lang="en-US" sz="4000" dirty="0"/>
              <a:t>graph was labeled anomalous. </a:t>
            </a:r>
            <a:endParaRPr lang="en-US" sz="4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652" y="10888123"/>
            <a:ext cx="14011349" cy="22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47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Data Preprocessing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423" y="2636912"/>
            <a:ext cx="11071153" cy="91765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08" y="2636912"/>
            <a:ext cx="9577064" cy="9176502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 bwMode="auto">
          <a:xfrm>
            <a:off x="11380781" y="6793115"/>
            <a:ext cx="1102732" cy="864096"/>
          </a:xfrm>
          <a:prstGeom prst="rightArrow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89702" y="11955460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[8]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74983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Static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651250"/>
            <a:ext cx="22036880" cy="8702676"/>
          </a:xfrm>
        </p:spPr>
        <p:txBody>
          <a:bodyPr/>
          <a:lstStyle/>
          <a:p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emonstrate </a:t>
            </a:r>
            <a:r>
              <a:rPr lang="en-US" sz="4000" dirty="0">
                <a:latin typeface="+mj-lt"/>
              </a:rPr>
              <a:t>that the proposed </a:t>
            </a:r>
            <a:r>
              <a:rPr lang="en-US" sz="4000" dirty="0" smtClean="0">
                <a:latin typeface="+mj-lt"/>
              </a:rPr>
              <a:t>approach </a:t>
            </a:r>
            <a:r>
              <a:rPr lang="en-US" sz="4000" dirty="0">
                <a:latin typeface="+mj-lt"/>
              </a:rPr>
              <a:t>can </a:t>
            </a:r>
            <a:r>
              <a:rPr lang="en-US" sz="4000" dirty="0" smtClean="0">
                <a:latin typeface="+mj-lt"/>
              </a:rPr>
              <a:t>classify </a:t>
            </a:r>
            <a:r>
              <a:rPr lang="en-US" sz="4000" dirty="0">
                <a:latin typeface="+mj-lt"/>
              </a:rPr>
              <a:t>normal and </a:t>
            </a:r>
            <a:r>
              <a:rPr lang="en-US" sz="4000" dirty="0" smtClean="0">
                <a:latin typeface="+mj-lt"/>
              </a:rPr>
              <a:t>DoS attack </a:t>
            </a:r>
            <a:r>
              <a:rPr lang="en-US" sz="4000" dirty="0">
                <a:latin typeface="+mj-lt"/>
              </a:rPr>
              <a:t>graphs.</a:t>
            </a:r>
            <a:endParaRPr lang="en-US" sz="4000" dirty="0" smtClean="0">
              <a:latin typeface="+mj-lt"/>
            </a:endParaRPr>
          </a:p>
          <a:p>
            <a:pPr algn="just"/>
            <a:r>
              <a:rPr lang="en-US" sz="4000" dirty="0" smtClean="0">
                <a:latin typeface="+mj-lt"/>
              </a:rPr>
              <a:t>One </a:t>
            </a:r>
            <a:r>
              <a:rPr lang="en-US" sz="4000" dirty="0">
                <a:latin typeface="+mj-lt"/>
              </a:rPr>
              <a:t>full day of data (June </a:t>
            </a:r>
            <a:r>
              <a:rPr lang="en-US" sz="4000" dirty="0" smtClean="0">
                <a:latin typeface="+mj-lt"/>
              </a:rPr>
              <a:t>01, 2018</a:t>
            </a:r>
            <a:r>
              <a:rPr lang="en-US" sz="4000" dirty="0">
                <a:latin typeface="+mj-lt"/>
              </a:rPr>
              <a:t>) where 5 </a:t>
            </a:r>
            <a:r>
              <a:rPr lang="en-US" sz="4000" dirty="0" err="1">
                <a:latin typeface="+mj-lt"/>
              </a:rPr>
              <a:t>IoT</a:t>
            </a:r>
            <a:r>
              <a:rPr lang="en-US" sz="4000" dirty="0">
                <a:latin typeface="+mj-lt"/>
              </a:rPr>
              <a:t> devices are involved in DoS attacks</a:t>
            </a:r>
            <a:r>
              <a:rPr lang="en-US" sz="4000" dirty="0" smtClean="0">
                <a:latin typeface="+mj-lt"/>
              </a:rPr>
              <a:t>.</a:t>
            </a:r>
          </a:p>
          <a:p>
            <a:r>
              <a:rPr lang="en-US" sz="4000" dirty="0" smtClean="0">
                <a:latin typeface="+mj-lt"/>
              </a:rPr>
              <a:t>Uses the </a:t>
            </a:r>
            <a:r>
              <a:rPr lang="en-US" sz="4000" dirty="0">
                <a:latin typeface="+mj-lt"/>
              </a:rPr>
              <a:t>sketch vector as input to the </a:t>
            </a:r>
            <a:r>
              <a:rPr lang="en-US" sz="4000" dirty="0" smtClean="0">
                <a:latin typeface="+mj-lt"/>
              </a:rPr>
              <a:t>supervised </a:t>
            </a:r>
            <a:r>
              <a:rPr lang="en-US" sz="4000" dirty="0">
                <a:latin typeface="+mj-lt"/>
              </a:rPr>
              <a:t>machine learning algorithms: decision tree, </a:t>
            </a:r>
            <a:r>
              <a:rPr lang="en-US" sz="4000" dirty="0" smtClean="0">
                <a:latin typeface="+mj-lt"/>
              </a:rPr>
              <a:t>support vector </a:t>
            </a:r>
            <a:r>
              <a:rPr lang="en-US" sz="4000" dirty="0">
                <a:latin typeface="+mj-lt"/>
              </a:rPr>
              <a:t>machine, gradient boosting, and random </a:t>
            </a:r>
            <a:r>
              <a:rPr lang="en-US" sz="4000" dirty="0" smtClean="0">
                <a:latin typeface="+mj-lt"/>
              </a:rPr>
              <a:t>forest.</a:t>
            </a:r>
          </a:p>
          <a:p>
            <a:r>
              <a:rPr lang="en-US" sz="4000" dirty="0" smtClean="0">
                <a:latin typeface="+mj-lt"/>
              </a:rPr>
              <a:t>Compare with standard </a:t>
            </a:r>
            <a:r>
              <a:rPr lang="en-US" sz="4000" dirty="0">
                <a:latin typeface="+mj-lt"/>
              </a:rPr>
              <a:t>machine learning </a:t>
            </a:r>
            <a:r>
              <a:rPr lang="en-US" sz="4000" dirty="0" smtClean="0">
                <a:latin typeface="+mj-lt"/>
              </a:rPr>
              <a:t>approach developed </a:t>
            </a:r>
            <a:r>
              <a:rPr lang="en-US" sz="4000" dirty="0">
                <a:latin typeface="+mj-lt"/>
              </a:rPr>
              <a:t>by </a:t>
            </a:r>
            <a:r>
              <a:rPr lang="en-US" sz="4000" b="1" dirty="0" err="1">
                <a:latin typeface="+mj-lt"/>
              </a:rPr>
              <a:t>Doshi</a:t>
            </a:r>
            <a:r>
              <a:rPr lang="en-US" sz="4000" b="1" dirty="0">
                <a:latin typeface="+mj-lt"/>
              </a:rPr>
              <a:t> et al.</a:t>
            </a:r>
            <a:r>
              <a:rPr lang="en-US" sz="4000" dirty="0">
                <a:latin typeface="+mj-lt"/>
              </a:rPr>
              <a:t> [5</a:t>
            </a:r>
            <a:r>
              <a:rPr lang="en-US" sz="4000" dirty="0" smtClean="0">
                <a:latin typeface="+mj-lt"/>
              </a:rPr>
              <a:t>]. </a:t>
            </a:r>
          </a:p>
          <a:p>
            <a:r>
              <a:rPr lang="en-US" sz="4000" b="1" dirty="0" err="1">
                <a:latin typeface="+mj-lt"/>
              </a:rPr>
              <a:t>Doshi</a:t>
            </a:r>
            <a:r>
              <a:rPr lang="en-US" sz="4000" b="1" dirty="0">
                <a:latin typeface="+mj-lt"/>
              </a:rPr>
              <a:t> et </a:t>
            </a:r>
            <a:r>
              <a:rPr lang="en-US" sz="4000" b="1" dirty="0" smtClean="0">
                <a:latin typeface="+mj-lt"/>
              </a:rPr>
              <a:t>al</a:t>
            </a:r>
            <a:r>
              <a:rPr lang="en-US" sz="4000" dirty="0" smtClean="0">
                <a:latin typeface="+mj-lt"/>
              </a:rPr>
              <a:t>. [5]  method </a:t>
            </a:r>
            <a:r>
              <a:rPr lang="en-US" sz="4000" dirty="0">
                <a:latin typeface="+mj-lt"/>
              </a:rPr>
              <a:t>primarily </a:t>
            </a:r>
            <a:r>
              <a:rPr lang="en-US" sz="4000" dirty="0" smtClean="0">
                <a:latin typeface="+mj-lt"/>
              </a:rPr>
              <a:t>relies on </a:t>
            </a:r>
            <a:r>
              <a:rPr lang="en-US" sz="4000" dirty="0">
                <a:latin typeface="+mj-lt"/>
              </a:rPr>
              <a:t>the use of stateless features like packet size, </a:t>
            </a:r>
            <a:r>
              <a:rPr lang="en-US" sz="4000" dirty="0" smtClean="0">
                <a:latin typeface="+mj-lt"/>
              </a:rPr>
              <a:t>inter-packet time </a:t>
            </a:r>
            <a:r>
              <a:rPr lang="en-US" sz="4000" dirty="0">
                <a:latin typeface="+mj-lt"/>
              </a:rPr>
              <a:t>interval, and </a:t>
            </a:r>
            <a:r>
              <a:rPr lang="en-US" sz="4000" dirty="0" smtClean="0">
                <a:latin typeface="+mj-lt"/>
              </a:rPr>
              <a:t>protocol.</a:t>
            </a:r>
          </a:p>
        </p:txBody>
      </p:sp>
    </p:spTree>
    <p:extLst>
      <p:ext uri="{BB962C8B-B14F-4D97-AF65-F5344CB8AC3E}">
        <p14:creationId xmlns:p14="http://schemas.microsoft.com/office/powerpoint/2010/main" val="8240203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Parameter Sensitivity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211" y="2177480"/>
            <a:ext cx="10911061" cy="53965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2177480"/>
            <a:ext cx="10513166" cy="54507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810" y="7859204"/>
            <a:ext cx="10895784" cy="56235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2362" y="7859204"/>
            <a:ext cx="10862037" cy="562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866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944" y="3113584"/>
            <a:ext cx="16896358" cy="799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4896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Streaming Settings: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3113584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One week of </a:t>
            </a:r>
            <a:r>
              <a:rPr lang="en-US" sz="4000" dirty="0">
                <a:latin typeface="+mj-lt"/>
              </a:rPr>
              <a:t>data </a:t>
            </a:r>
            <a:r>
              <a:rPr lang="en-US" sz="4000" dirty="0" smtClean="0">
                <a:latin typeface="+mj-lt"/>
              </a:rPr>
              <a:t>with 29.9 million traffic packets.</a:t>
            </a:r>
          </a:p>
          <a:p>
            <a:r>
              <a:rPr lang="en-US" sz="4000" dirty="0">
                <a:latin typeface="+mj-lt"/>
              </a:rPr>
              <a:t>Each graph represents 1-minute of network traffic.</a:t>
            </a:r>
          </a:p>
          <a:p>
            <a:r>
              <a:rPr lang="en-US" sz="4000" dirty="0" smtClean="0">
                <a:latin typeface="+mj-lt"/>
              </a:rPr>
              <a:t>Total 9,879 </a:t>
            </a:r>
            <a:r>
              <a:rPr lang="en-US" sz="4000" dirty="0">
                <a:latin typeface="+mj-lt"/>
              </a:rPr>
              <a:t>graphs each coming </a:t>
            </a:r>
            <a:r>
              <a:rPr lang="en-US" sz="4000" dirty="0" smtClean="0">
                <a:latin typeface="+mj-lt"/>
              </a:rPr>
              <a:t>every minute </a:t>
            </a:r>
            <a:r>
              <a:rPr lang="en-US" sz="4000" dirty="0">
                <a:latin typeface="+mj-lt"/>
              </a:rPr>
              <a:t>in the graph </a:t>
            </a:r>
            <a:r>
              <a:rPr lang="en-US" sz="4000" dirty="0" smtClean="0">
                <a:latin typeface="+mj-lt"/>
              </a:rPr>
              <a:t>stream.</a:t>
            </a:r>
          </a:p>
          <a:p>
            <a:r>
              <a:rPr lang="en-US" sz="4000" dirty="0" smtClean="0">
                <a:latin typeface="+mj-lt"/>
              </a:rPr>
              <a:t>First </a:t>
            </a:r>
            <a:r>
              <a:rPr lang="en-US" sz="4000" dirty="0">
                <a:latin typeface="+mj-lt"/>
              </a:rPr>
              <a:t>25% of the data is </a:t>
            </a:r>
            <a:r>
              <a:rPr lang="en-US" sz="4000" dirty="0" smtClean="0">
                <a:latin typeface="+mj-lt"/>
              </a:rPr>
              <a:t>used as </a:t>
            </a:r>
            <a:r>
              <a:rPr lang="en-US" sz="4000" dirty="0">
                <a:latin typeface="+mj-lt"/>
              </a:rPr>
              <a:t>a training set to generate discriminative </a:t>
            </a:r>
            <a:r>
              <a:rPr lang="en-US" sz="4000" dirty="0" smtClean="0">
                <a:latin typeface="+mj-lt"/>
              </a:rPr>
              <a:t>shingles</a:t>
            </a:r>
            <a:r>
              <a:rPr lang="en-US" sz="4000" dirty="0">
                <a:latin typeface="+mj-lt"/>
              </a:rPr>
              <a:t> </a:t>
            </a:r>
            <a:r>
              <a:rPr lang="en-US" sz="4000" dirty="0" smtClean="0">
                <a:latin typeface="+mj-lt"/>
              </a:rPr>
              <a:t>and anomaly detection is done in subsequent 75% (</a:t>
            </a:r>
            <a:r>
              <a:rPr lang="is-IS" sz="4000" dirty="0" smtClean="0"/>
              <a:t>7,280) </a:t>
            </a:r>
            <a:r>
              <a:rPr lang="en-US" sz="4000" dirty="0" smtClean="0">
                <a:latin typeface="+mj-lt"/>
              </a:rPr>
              <a:t>of the data.</a:t>
            </a:r>
          </a:p>
          <a:p>
            <a:r>
              <a:rPr lang="en-US" sz="4000" dirty="0" smtClean="0">
                <a:latin typeface="+mj-lt"/>
              </a:rPr>
              <a:t>Compare against </a:t>
            </a:r>
            <a:r>
              <a:rPr lang="en-US" sz="4000" b="1" dirty="0" err="1" smtClean="0">
                <a:latin typeface="+mj-lt"/>
              </a:rPr>
              <a:t>SpotLight</a:t>
            </a:r>
            <a:r>
              <a:rPr lang="en-US" sz="4000" dirty="0" smtClean="0">
                <a:latin typeface="+mj-lt"/>
              </a:rPr>
              <a:t> [6] and </a:t>
            </a:r>
            <a:r>
              <a:rPr lang="en-US" sz="4000" b="1" dirty="0" err="1" smtClean="0">
                <a:latin typeface="+mj-lt"/>
              </a:rPr>
              <a:t>StreamSpot</a:t>
            </a:r>
            <a:r>
              <a:rPr lang="en-US" sz="4000" dirty="0" smtClean="0">
                <a:latin typeface="+mj-lt"/>
              </a:rPr>
              <a:t> [7].</a:t>
            </a:r>
          </a:p>
          <a:p>
            <a:r>
              <a:rPr lang="en-US" sz="4000" dirty="0" smtClean="0">
                <a:latin typeface="+mj-lt"/>
              </a:rPr>
              <a:t>Evaluated using precision and recall for top k anomalous graphs. </a:t>
            </a:r>
          </a:p>
        </p:txBody>
      </p:sp>
    </p:spTree>
    <p:extLst>
      <p:ext uri="{BB962C8B-B14F-4D97-AF65-F5344CB8AC3E}">
        <p14:creationId xmlns:p14="http://schemas.microsoft.com/office/powerpoint/2010/main" val="8506499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0" y="2171700"/>
            <a:ext cx="21746416" cy="1104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Agendas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5" name="Oval 12"/>
          <p:cNvSpPr>
            <a:spLocks/>
          </p:cNvSpPr>
          <p:nvPr/>
        </p:nvSpPr>
        <p:spPr bwMode="auto">
          <a:xfrm>
            <a:off x="1346200" y="4114800"/>
            <a:ext cx="3797301" cy="3797300"/>
          </a:xfrm>
          <a:prstGeom prst="ellips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6" name="Freeform 13"/>
          <p:cNvSpPr>
            <a:spLocks/>
          </p:cNvSpPr>
          <p:nvPr/>
        </p:nvSpPr>
        <p:spPr bwMode="auto">
          <a:xfrm>
            <a:off x="2841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3B927F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7" name="Oval 14"/>
          <p:cNvSpPr>
            <a:spLocks/>
          </p:cNvSpPr>
          <p:nvPr/>
        </p:nvSpPr>
        <p:spPr bwMode="auto">
          <a:xfrm>
            <a:off x="1920879" y="4689476"/>
            <a:ext cx="2617789" cy="2617788"/>
          </a:xfrm>
          <a:prstGeom prst="ellipse">
            <a:avLst/>
          </a:prstGeom>
          <a:solidFill>
            <a:srgbClr val="62CBB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4" name="Rectangle 21"/>
          <p:cNvSpPr>
            <a:spLocks/>
          </p:cNvSpPr>
          <p:nvPr/>
        </p:nvSpPr>
        <p:spPr bwMode="auto">
          <a:xfrm>
            <a:off x="2236515" y="5755501"/>
            <a:ext cx="202619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Marketing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3835400"/>
            <a:ext cx="24371301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5535613" y="5492750"/>
            <a:ext cx="12777787" cy="1041400"/>
            <a:chOff x="0" y="0"/>
            <a:chExt cx="8048" cy="656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-8099999">
              <a:off x="3792" y="96"/>
              <a:ext cx="464" cy="464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6" name="AutoShape 28"/>
            <p:cNvSpPr>
              <a:spLocks/>
            </p:cNvSpPr>
            <p:nvPr/>
          </p:nvSpPr>
          <p:spPr bwMode="auto">
            <a:xfrm rot="-8099999">
              <a:off x="96" y="96"/>
              <a:ext cx="464" cy="464"/>
            </a:xfrm>
            <a:prstGeom prst="rtTriangle">
              <a:avLst/>
            </a:prstGeom>
            <a:solidFill>
              <a:srgbClr val="56BD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-8099999">
              <a:off x="7488" y="96"/>
              <a:ext cx="464" cy="464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1346200" y="4114800"/>
            <a:ext cx="3797300" cy="3797301"/>
            <a:chOff x="1346200" y="4114800"/>
            <a:chExt cx="3797300" cy="3797300"/>
          </a:xfrm>
        </p:grpSpPr>
        <p:grpSp>
          <p:nvGrpSpPr>
            <p:cNvPr id="18480" name="Group 34"/>
            <p:cNvGrpSpPr>
              <a:grpSpLocks/>
            </p:cNvGrpSpPr>
            <p:nvPr/>
          </p:nvGrpSpPr>
          <p:grpSpPr bwMode="auto">
            <a:xfrm>
              <a:off x="1346200" y="4114800"/>
              <a:ext cx="3797300" cy="3797300"/>
              <a:chOff x="0" y="0"/>
              <a:chExt cx="2392" cy="2392"/>
            </a:xfrm>
          </p:grpSpPr>
          <p:sp>
            <p:nvSpPr>
              <p:cNvPr id="18482" name="Oval 31"/>
              <p:cNvSpPr>
                <a:spLocks/>
              </p:cNvSpPr>
              <p:nvPr/>
            </p:nvSpPr>
            <p:spPr bwMode="auto">
              <a:xfrm>
                <a:off x="0" y="0"/>
                <a:ext cx="2392" cy="2392"/>
              </a:xfrm>
              <a:prstGeom prst="ellipse">
                <a:avLst/>
              </a:prstGeom>
              <a:solidFill>
                <a:srgbClr val="56BD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3" name="Freeform 32"/>
              <p:cNvSpPr>
                <a:spLocks/>
              </p:cNvSpPr>
              <p:nvPr/>
            </p:nvSpPr>
            <p:spPr bwMode="auto">
              <a:xfrm>
                <a:off x="942" y="640"/>
                <a:ext cx="1441" cy="1702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B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84" name="Oval 33"/>
              <p:cNvSpPr>
                <a:spLocks/>
              </p:cNvSpPr>
              <p:nvPr/>
            </p:nvSpPr>
            <p:spPr bwMode="auto">
              <a:xfrm>
                <a:off x="362" y="362"/>
                <a:ext cx="1649" cy="1649"/>
              </a:xfrm>
              <a:prstGeom prst="ellipse">
                <a:avLst/>
              </a:prstGeom>
              <a:solidFill>
                <a:srgbClr val="62C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</p:grpSp>
        <p:sp>
          <p:nvSpPr>
            <p:cNvPr id="18481" name="Rectangle 35"/>
            <p:cNvSpPr>
              <a:spLocks/>
            </p:cNvSpPr>
            <p:nvPr/>
          </p:nvSpPr>
          <p:spPr bwMode="auto">
            <a:xfrm>
              <a:off x="1818431" y="4824969"/>
              <a:ext cx="2978993" cy="2215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Smart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Homes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 </a:t>
              </a:r>
              <a:r>
                <a:rPr lang="en-US" sz="36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Devices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12297520" y="4114800"/>
            <a:ext cx="6663232" cy="5639951"/>
            <a:chOff x="12297519" y="4114800"/>
            <a:chExt cx="6663232" cy="5639950"/>
          </a:xfrm>
        </p:grpSpPr>
        <p:sp>
          <p:nvSpPr>
            <p:cNvPr id="18457" name="Rectangle 24"/>
            <p:cNvSpPr>
              <a:spLocks/>
            </p:cNvSpPr>
            <p:nvPr/>
          </p:nvSpPr>
          <p:spPr bwMode="auto">
            <a:xfrm>
              <a:off x="12297519" y="8523644"/>
              <a:ext cx="6663232" cy="1231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G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raph-based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O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utlier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D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etection in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I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nternet of </a:t>
              </a:r>
              <a:r>
                <a:rPr lang="en-US" sz="4000" b="1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T</a:t>
              </a:r>
              <a:r>
                <a:rPr lang="en-US" sz="4000" dirty="0" smtClean="0">
                  <a:solidFill>
                    <a:schemeClr val="tx1"/>
                  </a:solidFill>
                  <a:latin typeface="+mj-lt"/>
                  <a:ea typeface="Lato" panose="020F0502020204030203" pitchFamily="34" charset="0"/>
                  <a:cs typeface="Lato" panose="020F0502020204030203" pitchFamily="34" charset="0"/>
                  <a:sym typeface="Lato" panose="020F0502020204030203" pitchFamily="34" charset="0"/>
                </a:rPr>
                <a:t>hings</a:t>
              </a:r>
              <a:endParaRPr lang="en-US" sz="4000" dirty="0">
                <a:solidFill>
                  <a:schemeClr val="tx1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353246" y="5755501"/>
                <a:ext cx="1668727" cy="5539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GODIT	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5" name="Grupa 4"/>
          <p:cNvGrpSpPr/>
          <p:nvPr/>
        </p:nvGrpSpPr>
        <p:grpSpPr>
          <a:xfrm>
            <a:off x="19253200" y="4114803"/>
            <a:ext cx="3797300" cy="3797301"/>
            <a:chOff x="19253200" y="4114800"/>
            <a:chExt cx="3797300" cy="3797300"/>
          </a:xfrm>
        </p:grpSpPr>
        <p:sp>
          <p:nvSpPr>
            <p:cNvPr id="18472" name="Oval 43"/>
            <p:cNvSpPr>
              <a:spLocks/>
            </p:cNvSpPr>
            <p:nvPr/>
          </p:nvSpPr>
          <p:spPr bwMode="auto">
            <a:xfrm>
              <a:off x="19253200" y="4114800"/>
              <a:ext cx="3797300" cy="3797300"/>
            </a:xfrm>
            <a:prstGeom prst="ellipse">
              <a:avLst/>
            </a:prstGeom>
            <a:solidFill>
              <a:srgbClr val="2C3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3" name="Freeform 44"/>
            <p:cNvSpPr>
              <a:spLocks/>
            </p:cNvSpPr>
            <p:nvPr/>
          </p:nvSpPr>
          <p:spPr bwMode="auto">
            <a:xfrm>
              <a:off x="20748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531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4" name="Oval 45"/>
            <p:cNvSpPr>
              <a:spLocks/>
            </p:cNvSpPr>
            <p:nvPr/>
          </p:nvSpPr>
          <p:spPr bwMode="auto">
            <a:xfrm>
              <a:off x="19827875" y="4689475"/>
              <a:ext cx="2617788" cy="2617788"/>
            </a:xfrm>
            <a:prstGeom prst="ellipse">
              <a:avLst/>
            </a:prstGeom>
            <a:solidFill>
              <a:srgbClr val="344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71" name="Rectangle 47"/>
            <p:cNvSpPr>
              <a:spLocks/>
            </p:cNvSpPr>
            <p:nvPr/>
          </p:nvSpPr>
          <p:spPr bwMode="auto">
            <a:xfrm>
              <a:off x="19673099" y="5201504"/>
              <a:ext cx="2967031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Experiments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&amp;</a:t>
              </a:r>
            </a:p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Results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3" name="Grupa 2"/>
          <p:cNvGrpSpPr/>
          <p:nvPr/>
        </p:nvGrpSpPr>
        <p:grpSpPr>
          <a:xfrm>
            <a:off x="7315200" y="4114800"/>
            <a:ext cx="3797300" cy="3797301"/>
            <a:chOff x="7315200" y="4114800"/>
            <a:chExt cx="3797300" cy="3797300"/>
          </a:xfrm>
        </p:grpSpPr>
        <p:sp>
          <p:nvSpPr>
            <p:cNvPr id="18467" name="Oval 49"/>
            <p:cNvSpPr>
              <a:spLocks/>
            </p:cNvSpPr>
            <p:nvPr/>
          </p:nvSpPr>
          <p:spPr bwMode="auto">
            <a:xfrm>
              <a:off x="7315200" y="4114800"/>
              <a:ext cx="3797300" cy="3797300"/>
            </a:xfrm>
            <a:prstGeom prst="ellips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8" name="Freeform 50"/>
            <p:cNvSpPr>
              <a:spLocks/>
            </p:cNvSpPr>
            <p:nvPr/>
          </p:nvSpPr>
          <p:spPr bwMode="auto">
            <a:xfrm>
              <a:off x="8810625" y="5130800"/>
              <a:ext cx="2287588" cy="2701925"/>
            </a:xfrm>
            <a:custGeom>
              <a:avLst/>
              <a:gdLst>
                <a:gd name="T0" fmla="*/ 0 w 20511"/>
                <a:gd name="T1" fmla="*/ 1341 h 21600"/>
                <a:gd name="T2" fmla="*/ 584 w 20511"/>
                <a:gd name="T3" fmla="*/ 1702 h 21600"/>
                <a:gd name="T4" fmla="*/ 1436 w 20511"/>
                <a:gd name="T5" fmla="*/ 411 h 21600"/>
                <a:gd name="T6" fmla="*/ 858 w 20511"/>
                <a:gd name="T7" fmla="*/ 0 h 21600"/>
                <a:gd name="T8" fmla="*/ 0 w 20511"/>
                <a:gd name="T9" fmla="*/ 1341 h 21600"/>
                <a:gd name="T10" fmla="*/ 0 w 20511"/>
                <a:gd name="T11" fmla="*/ 134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9" name="Oval 51"/>
            <p:cNvSpPr>
              <a:spLocks/>
            </p:cNvSpPr>
            <p:nvPr/>
          </p:nvSpPr>
          <p:spPr bwMode="auto">
            <a:xfrm>
              <a:off x="7889875" y="4689475"/>
              <a:ext cx="2617788" cy="2617788"/>
            </a:xfrm>
            <a:prstGeom prst="ellipse">
              <a:avLst/>
            </a:prstGeom>
            <a:solidFill>
              <a:srgbClr val="77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66" name="Rectangle 53"/>
            <p:cNvSpPr>
              <a:spLocks/>
            </p:cNvSpPr>
            <p:nvPr/>
          </p:nvSpPr>
          <p:spPr bwMode="auto">
            <a:xfrm>
              <a:off x="8114234" y="5755500"/>
              <a:ext cx="221035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Problems</a:t>
              </a:r>
              <a:endParaRPr lang="en-US" sz="36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041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660400"/>
            <a:ext cx="180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Results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68" y="6858000"/>
            <a:ext cx="18209422" cy="4116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latin typeface="+mj-lt"/>
                  </a:rPr>
                  <a:t>If there are a total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𝑁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DoS attack graphs, for every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𝑘</m:t>
                    </m:r>
                    <m:r>
                      <a:rPr lang="en-US" sz="4000" i="1" dirty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+mj-lt"/>
                  </a:rPr>
                  <a:t>we compute </a:t>
                </a: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𝑝𝑟𝑒𝑐𝑖𝑠𝑖𝑜𝑛</m:t>
                      </m:r>
                      <m:r>
                        <a:rPr lang="en-US" sz="4000" i="1" dirty="0">
                          <a:latin typeface="Cambria Math" charset="0"/>
                        </a:rPr>
                        <m:t>@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 = </m:t>
                      </m:r>
                      <m:r>
                        <a:rPr lang="en-US" sz="4000" i="1" dirty="0">
                          <a:latin typeface="Cambria Math" charset="0"/>
                        </a:rPr>
                        <m:t>𝑇𝑃</m:t>
                      </m:r>
                      <m:r>
                        <a:rPr lang="en-US" sz="4000" i="1" dirty="0">
                          <a:latin typeface="Cambria Math" charset="0"/>
                        </a:rPr>
                        <m:t>(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)/</m:t>
                      </m:r>
                      <m:r>
                        <a:rPr lang="en-US" sz="4000" i="1" dirty="0">
                          <a:latin typeface="Cambria Math" charset="0"/>
                        </a:rPr>
                        <m:t>𝐾</m:t>
                      </m:r>
                      <m:r>
                        <a:rPr lang="en-US" sz="4000" i="1" dirty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pPr marL="1206450" lvl="2" indent="0">
                  <a:buNone/>
                </a:pPr>
                <a:endParaRPr lang="en-US" sz="4000" i="1" dirty="0" smtClean="0">
                  <a:latin typeface="+mj-lt"/>
                </a:endParaRPr>
              </a:p>
              <a:p>
                <a:pPr marL="120645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𝑟𝑒𝑐𝑎𝑙𝑙</m:t>
                      </m:r>
                      <m:r>
                        <a:rPr lang="en-US" sz="4000" i="1" dirty="0">
                          <a:latin typeface="Cambria Math" charset="0"/>
                        </a:rPr>
                        <m:t>@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 = </m:t>
                      </m:r>
                      <m:r>
                        <a:rPr lang="en-US" sz="4000" i="1" dirty="0">
                          <a:latin typeface="Cambria Math" charset="0"/>
                        </a:rPr>
                        <m:t>𝑇𝑃</m:t>
                      </m:r>
                      <m:r>
                        <a:rPr lang="en-US" sz="4000" i="1" dirty="0">
                          <a:latin typeface="Cambria Math" charset="0"/>
                        </a:rPr>
                        <m:t>(</m:t>
                      </m:r>
                      <m:r>
                        <a:rPr lang="en-US" sz="4000" i="1" dirty="0">
                          <a:latin typeface="Cambria Math" charset="0"/>
                        </a:rPr>
                        <m:t>𝑘</m:t>
                      </m:r>
                      <m:r>
                        <a:rPr lang="en-US" sz="4000" i="1" dirty="0">
                          <a:latin typeface="Cambria Math" charset="0"/>
                        </a:rPr>
                        <m:t>)/</m:t>
                      </m:r>
                      <m:r>
                        <a:rPr lang="en-US" sz="4000" i="1" dirty="0">
                          <a:latin typeface="Cambria Math" charset="0"/>
                        </a:rPr>
                        <m:t>𝑁</m:t>
                      </m:r>
                      <m:r>
                        <a:rPr lang="en-US" sz="4000" i="1" dirty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sz="4000" dirty="0">
                  <a:latin typeface="+mj-lt"/>
                </a:endParaRPr>
              </a:p>
              <a:p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4801" y="2491219"/>
                <a:ext cx="13765756" cy="4047262"/>
              </a:xfrm>
              <a:prstGeom prst="rect">
                <a:avLst/>
              </a:prstGeom>
              <a:blipFill rotWithShape="0">
                <a:blip r:embed="rId4"/>
                <a:stretch>
                  <a:fillRect l="-1594" t="-2711" r="-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2902968" y="11777472"/>
            <a:ext cx="179299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As RRCF is initialized based on the first 256 graphs, performance is reported on the </a:t>
            </a:r>
            <a:r>
              <a:rPr lang="en-US" sz="2400" dirty="0" smtClean="0">
                <a:solidFill>
                  <a:schemeClr val="tx1"/>
                </a:solidFill>
              </a:rPr>
              <a:t>subsequent 7,280 </a:t>
            </a:r>
            <a:r>
              <a:rPr lang="en-US" sz="2400" dirty="0">
                <a:solidFill>
                  <a:schemeClr val="tx1"/>
                </a:solidFill>
              </a:rPr>
              <a:t>- 256 = 7,024 graphs, containing 404 ground truth anomalies (5.7% of total).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846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Conclusion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76400" y="3113584"/>
                <a:ext cx="22036880" cy="8702676"/>
              </a:xfrm>
            </p:spPr>
            <p:txBody>
              <a:bodyPr/>
              <a:lstStyle/>
              <a:p>
                <a:r>
                  <a:rPr lang="en-US" sz="4000" dirty="0" smtClean="0">
                    <a:latin typeface="+mj-lt"/>
                  </a:rPr>
                  <a:t>Presented </a:t>
                </a:r>
                <a:r>
                  <a:rPr lang="en-US" sz="4000" dirty="0">
                    <a:latin typeface="+mj-lt"/>
                  </a:rPr>
                  <a:t>GODIT to detect DoS </a:t>
                </a:r>
                <a:r>
                  <a:rPr lang="en-US" sz="4000" dirty="0" smtClean="0">
                    <a:latin typeface="+mj-lt"/>
                  </a:rPr>
                  <a:t>attacks in </a:t>
                </a:r>
                <a:r>
                  <a:rPr lang="en-US" sz="4000" dirty="0">
                    <a:latin typeface="+mj-lt"/>
                  </a:rPr>
                  <a:t>smart home </a:t>
                </a:r>
                <a:r>
                  <a:rPr lang="en-US" sz="4000" dirty="0" err="1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networks that </a:t>
                </a:r>
                <a:endParaRPr lang="en-US" sz="4000" dirty="0" smtClean="0">
                  <a:latin typeface="+mj-lt"/>
                </a:endParaRP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>
                    <a:latin typeface="+mj-lt"/>
                  </a:rPr>
                  <a:t>R</a:t>
                </a:r>
                <a:r>
                  <a:rPr lang="en-US" sz="4000" dirty="0" smtClean="0">
                    <a:latin typeface="+mj-lt"/>
                  </a:rPr>
                  <a:t>epresent </a:t>
                </a:r>
                <a:r>
                  <a:rPr lang="en-US" sz="4000" dirty="0">
                    <a:latin typeface="+mj-lt"/>
                  </a:rPr>
                  <a:t>the </a:t>
                </a:r>
                <a:r>
                  <a:rPr lang="en-US" sz="4000" dirty="0" err="1" smtClean="0">
                    <a:latin typeface="+mj-lt"/>
                  </a:rPr>
                  <a:t>IoT</a:t>
                </a:r>
                <a:r>
                  <a:rPr lang="en-US" sz="4000" dirty="0">
                    <a:latin typeface="+mj-lt"/>
                  </a:rPr>
                  <a:t> </a:t>
                </a:r>
                <a:r>
                  <a:rPr lang="en-US" sz="4000" dirty="0" smtClean="0">
                    <a:latin typeface="+mj-lt"/>
                  </a:rPr>
                  <a:t>traffic </a:t>
                </a:r>
                <a:r>
                  <a:rPr lang="en-US" sz="4000" dirty="0">
                    <a:latin typeface="+mj-lt"/>
                  </a:rPr>
                  <a:t>as a graph </a:t>
                </a:r>
                <a:r>
                  <a:rPr lang="en-US" sz="4000" dirty="0" smtClean="0">
                    <a:latin typeface="+mj-lt"/>
                  </a:rPr>
                  <a:t>stream.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Embed </a:t>
                </a:r>
                <a:r>
                  <a:rPr lang="en-US" sz="4000" dirty="0">
                    <a:latin typeface="+mj-lt"/>
                  </a:rPr>
                  <a:t>a graph </a:t>
                </a:r>
                <a:r>
                  <a:rPr lang="en-US" sz="4000" dirty="0" smtClean="0">
                    <a:latin typeface="+mj-lt"/>
                  </a:rPr>
                  <a:t>into a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dimensional </a:t>
                </a:r>
                <a:r>
                  <a:rPr lang="en-US" sz="4000" dirty="0">
                    <a:latin typeface="+mj-lt"/>
                  </a:rPr>
                  <a:t>sketch vector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 smtClean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  </a:t>
                </a:r>
                <a:r>
                  <a:rPr lang="en-US" sz="4000" dirty="0">
                    <a:latin typeface="+mj-lt"/>
                  </a:rPr>
                  <a:t>using </a:t>
                </a:r>
                <a:r>
                  <a:rPr lang="en-US" sz="4000" dirty="0" smtClean="0">
                    <a:latin typeface="+mj-lt"/>
                  </a:rPr>
                  <a:t>top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discriminative</a:t>
                </a:r>
                <a:r>
                  <a:rPr lang="en-US" sz="40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sz="4000" b="0" i="1" dirty="0" smtClean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>
                    <a:latin typeface="+mj-lt"/>
                  </a:rPr>
                  <a:t>shingle.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Detect DoS attack using sketch vector.</a:t>
                </a:r>
              </a:p>
              <a:p>
                <a:pPr lvl="1">
                  <a:buFont typeface="Wingdings" charset="2"/>
                  <a:buChar char="Ø"/>
                </a:pPr>
                <a:r>
                  <a:rPr lang="en-US" sz="4000" dirty="0" smtClean="0">
                    <a:latin typeface="+mj-lt"/>
                  </a:rPr>
                  <a:t>Outperform current </a:t>
                </a:r>
                <a:r>
                  <a:rPr lang="en-US" sz="4000" dirty="0">
                    <a:latin typeface="+mj-lt"/>
                  </a:rPr>
                  <a:t>graph stream anomaly detection </a:t>
                </a:r>
                <a:r>
                  <a:rPr lang="en-US" sz="4000" dirty="0" smtClean="0">
                    <a:latin typeface="+mj-lt"/>
                  </a:rPr>
                  <a:t>approaches in </a:t>
                </a:r>
                <a:r>
                  <a:rPr lang="en-US" sz="4000" dirty="0">
                    <a:latin typeface="+mj-lt"/>
                  </a:rPr>
                  <a:t>terms of both precision and recall.</a:t>
                </a:r>
                <a:endParaRPr lang="en-US" sz="4000" dirty="0" smtClean="0">
                  <a:latin typeface="+mj-lt"/>
                </a:endParaRPr>
              </a:p>
            </p:txBody>
          </p:sp>
        </mc:Choice>
        <mc:Fallback xmlns="">
          <p:sp>
            <p:nvSpPr>
              <p:cNvPr id="2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76400" y="3113584"/>
                <a:ext cx="22036880" cy="8702676"/>
              </a:xfrm>
              <a:blipFill rotWithShape="0">
                <a:blip r:embed="rId2"/>
                <a:stretch>
                  <a:fillRect l="-415" t="-5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6" name="Rectangle 13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Future Works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1676400" y="3113584"/>
            <a:ext cx="22036880" cy="8702676"/>
          </a:xfrm>
        </p:spPr>
        <p:txBody>
          <a:bodyPr/>
          <a:lstStyle/>
          <a:p>
            <a:r>
              <a:rPr lang="en-US" sz="4000" dirty="0" smtClean="0">
                <a:latin typeface="+mj-lt"/>
              </a:rPr>
              <a:t>GODIT requires </a:t>
            </a:r>
            <a:r>
              <a:rPr lang="en-US" sz="4000" dirty="0">
                <a:latin typeface="+mj-lt"/>
              </a:rPr>
              <a:t>periodical </a:t>
            </a:r>
            <a:r>
              <a:rPr lang="en-US" sz="4000" dirty="0" smtClean="0">
                <a:latin typeface="+mj-lt"/>
              </a:rPr>
              <a:t>training/updates to match the latest trends (while generating discriminative shingles) if the network traffic is going through the concept drift.</a:t>
            </a:r>
            <a:endParaRPr lang="en-US" sz="4000" dirty="0">
              <a:latin typeface="+mj-lt"/>
            </a:endParaRPr>
          </a:p>
          <a:p>
            <a:r>
              <a:rPr lang="en-US" sz="4000" dirty="0">
                <a:latin typeface="+mj-lt"/>
              </a:rPr>
              <a:t>N</a:t>
            </a:r>
            <a:r>
              <a:rPr lang="en-US" sz="4000" dirty="0" smtClean="0">
                <a:latin typeface="+mj-lt"/>
              </a:rPr>
              <a:t>eighborhood </a:t>
            </a:r>
            <a:r>
              <a:rPr lang="en-US" sz="4000" dirty="0">
                <a:latin typeface="+mj-lt"/>
              </a:rPr>
              <a:t>information </a:t>
            </a:r>
            <a:r>
              <a:rPr lang="en-US" sz="4000" dirty="0" smtClean="0">
                <a:latin typeface="+mj-lt"/>
              </a:rPr>
              <a:t>is included (using BFS and DFS),  </a:t>
            </a:r>
            <a:r>
              <a:rPr lang="en-US" sz="4000" dirty="0">
                <a:latin typeface="+mj-lt"/>
              </a:rPr>
              <a:t>but the structure </a:t>
            </a:r>
            <a:r>
              <a:rPr lang="en-US" sz="4000" dirty="0" smtClean="0">
                <a:latin typeface="+mj-lt"/>
              </a:rPr>
              <a:t>of the </a:t>
            </a:r>
            <a:r>
              <a:rPr lang="en-US" sz="4000" dirty="0">
                <a:latin typeface="+mj-lt"/>
              </a:rPr>
              <a:t>graph (number of neighbors, degree, etc.) is </a:t>
            </a:r>
            <a:r>
              <a:rPr lang="en-US" sz="4000" dirty="0" smtClean="0">
                <a:latin typeface="+mj-lt"/>
              </a:rPr>
              <a:t>omitted.</a:t>
            </a:r>
            <a:endParaRPr lang="en-US" sz="4000" dirty="0">
              <a:latin typeface="+mj-lt"/>
            </a:endParaRPr>
          </a:p>
          <a:p>
            <a:r>
              <a:rPr lang="en-US" sz="4000" dirty="0" smtClean="0">
                <a:latin typeface="+mj-lt"/>
              </a:rPr>
              <a:t>Would </a:t>
            </a:r>
            <a:r>
              <a:rPr lang="en-US" sz="4000" dirty="0">
                <a:latin typeface="+mj-lt"/>
              </a:rPr>
              <a:t>like to investigate an approach to integrate this </a:t>
            </a:r>
            <a:r>
              <a:rPr lang="en-US" sz="4000" dirty="0" smtClean="0">
                <a:latin typeface="+mj-lt"/>
              </a:rPr>
              <a:t>structural information </a:t>
            </a:r>
            <a:r>
              <a:rPr lang="en-US" sz="4000" dirty="0">
                <a:latin typeface="+mj-lt"/>
              </a:rPr>
              <a:t>in our sketch vector, which would result in a </a:t>
            </a:r>
            <a:r>
              <a:rPr lang="en-US" sz="4000" dirty="0" smtClean="0">
                <a:latin typeface="+mj-lt"/>
              </a:rPr>
              <a:t>rich set </a:t>
            </a:r>
            <a:r>
              <a:rPr lang="en-US" sz="4000" dirty="0">
                <a:latin typeface="+mj-lt"/>
              </a:rPr>
              <a:t>of information.</a:t>
            </a:r>
            <a:r>
              <a:rPr lang="en-US" sz="4000" dirty="0" smtClean="0">
                <a:latin typeface="+mj-lt"/>
              </a:rPr>
              <a:t> 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9813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730253"/>
            <a:ext cx="21031200" cy="1663251"/>
          </a:xfrm>
        </p:spPr>
        <p:txBody>
          <a:bodyPr/>
          <a:lstStyle/>
          <a:p>
            <a:pPr algn="l"/>
            <a:r>
              <a:rPr lang="en-US" dirty="0" smtClean="0"/>
              <a:t>References: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2393504"/>
            <a:ext cx="22036880" cy="9960422"/>
          </a:xfrm>
        </p:spPr>
        <p:txBody>
          <a:bodyPr/>
          <a:lstStyle/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2"/>
              </a:rPr>
              <a:t>https://</a:t>
            </a:r>
            <a:r>
              <a:rPr lang="en-US" sz="3200" dirty="0" smtClean="0">
                <a:latin typeface="+mj-lt"/>
                <a:hlinkClick r:id="rId2"/>
              </a:rPr>
              <a:t>medium.com/datadriveninvestor/10-amazing-cases-of-iot-applications-taken-from-the-real-life-a8682cdb48d0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3"/>
              </a:rPr>
              <a:t>https://securityboulevard.com/2019/09/20-surprising-iot-statistics-you-dont-already-know</a:t>
            </a:r>
            <a:r>
              <a:rPr lang="en-US" sz="3200" dirty="0" smtClean="0">
                <a:latin typeface="+mj-lt"/>
                <a:hlinkClick r:id="rId3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  <a:hlinkClick r:id="rId4"/>
              </a:rPr>
              <a:t>https://www.forbes.com/sites/leemathews/2017/07/27/criminals-hacked-a-fish-tank-to-steal-data-from-a-casino</a:t>
            </a:r>
            <a:r>
              <a:rPr lang="en-US" sz="3200" dirty="0" smtClean="0">
                <a:latin typeface="+mj-lt"/>
                <a:hlinkClick r:id="rId4"/>
              </a:rPr>
              <a:t>/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Guha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Sudipto</a:t>
            </a:r>
            <a:r>
              <a:rPr lang="en-US" sz="3200" dirty="0">
                <a:latin typeface="+mj-lt"/>
              </a:rPr>
              <a:t>, et al. "Robust random cut forest based anomaly detection on streams." </a:t>
            </a:r>
            <a:r>
              <a:rPr lang="en-US" sz="3200" i="1" dirty="0">
                <a:latin typeface="+mj-lt"/>
              </a:rPr>
              <a:t>International conference on machine learning</a:t>
            </a:r>
            <a:r>
              <a:rPr lang="en-US" sz="3200" dirty="0">
                <a:latin typeface="+mj-lt"/>
              </a:rPr>
              <a:t>. 2016.</a:t>
            </a:r>
            <a:endParaRPr lang="en-US" sz="3200" dirty="0" smtClean="0">
              <a:latin typeface="+mj-lt"/>
            </a:endParaRP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Doshi</a:t>
            </a:r>
            <a:r>
              <a:rPr lang="en-US" sz="3200" dirty="0">
                <a:latin typeface="+mj-lt"/>
              </a:rPr>
              <a:t>, Rohan, Noah </a:t>
            </a:r>
            <a:r>
              <a:rPr lang="en-US" sz="3200" dirty="0" err="1">
                <a:latin typeface="+mj-lt"/>
              </a:rPr>
              <a:t>Apthorpe</a:t>
            </a:r>
            <a:r>
              <a:rPr lang="en-US" sz="3200" dirty="0">
                <a:latin typeface="+mj-lt"/>
              </a:rPr>
              <a:t>, and Nick </a:t>
            </a:r>
            <a:r>
              <a:rPr lang="en-US" sz="3200" dirty="0" err="1">
                <a:latin typeface="+mj-lt"/>
              </a:rPr>
              <a:t>Feamster</a:t>
            </a:r>
            <a:r>
              <a:rPr lang="en-US" sz="3200" dirty="0">
                <a:latin typeface="+mj-lt"/>
              </a:rPr>
              <a:t>. "Machine learning </a:t>
            </a:r>
            <a:r>
              <a:rPr lang="en-US" sz="3200" dirty="0" err="1">
                <a:latin typeface="+mj-lt"/>
              </a:rPr>
              <a:t>ddos</a:t>
            </a:r>
            <a:r>
              <a:rPr lang="en-US" sz="3200" dirty="0">
                <a:latin typeface="+mj-lt"/>
              </a:rPr>
              <a:t> detection for consumer internet of things devices." </a:t>
            </a:r>
            <a:r>
              <a:rPr lang="en-US" sz="3200" i="1" dirty="0">
                <a:latin typeface="+mj-lt"/>
              </a:rPr>
              <a:t>2018 IEEE Security and Privacy Workshops (SPW)</a:t>
            </a:r>
            <a:r>
              <a:rPr lang="en-US" sz="3200" dirty="0">
                <a:latin typeface="+mj-lt"/>
              </a:rPr>
              <a:t>. IEEE,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>
                <a:latin typeface="+mj-lt"/>
              </a:rPr>
              <a:t>Eswaran, </a:t>
            </a:r>
            <a:r>
              <a:rPr lang="en-US" sz="3200" dirty="0" err="1">
                <a:latin typeface="+mj-lt"/>
              </a:rPr>
              <a:t>Dhivya</a:t>
            </a:r>
            <a:r>
              <a:rPr lang="en-US" sz="3200" dirty="0">
                <a:latin typeface="+mj-lt"/>
              </a:rPr>
              <a:t>, et al. "Spotlight: Detecting anomalies in streaming graphs." </a:t>
            </a:r>
            <a:r>
              <a:rPr lang="en-US" sz="3200" i="1" dirty="0">
                <a:latin typeface="+mj-lt"/>
              </a:rPr>
              <a:t>Proceedings of the 24th ACM SIGKDD International Conference on Knowledge Discovery &amp; Data Mining</a:t>
            </a:r>
            <a:r>
              <a:rPr lang="en-US" sz="3200" dirty="0">
                <a:latin typeface="+mj-lt"/>
              </a:rPr>
              <a:t>. ACM, 2018</a:t>
            </a:r>
            <a:r>
              <a:rPr lang="en-US" sz="3200" dirty="0" smtClean="0">
                <a:latin typeface="+mj-lt"/>
              </a:rPr>
              <a:t>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err="1">
                <a:latin typeface="+mj-lt"/>
              </a:rPr>
              <a:t>Manzoor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Emaad</a:t>
            </a:r>
            <a:r>
              <a:rPr lang="en-US" sz="3200" dirty="0">
                <a:latin typeface="+mj-lt"/>
              </a:rPr>
              <a:t>, </a:t>
            </a:r>
            <a:r>
              <a:rPr lang="en-US" sz="3200" dirty="0" err="1">
                <a:latin typeface="+mj-lt"/>
              </a:rPr>
              <a:t>Sadegh</a:t>
            </a:r>
            <a:r>
              <a:rPr lang="en-US" sz="3200" dirty="0">
                <a:latin typeface="+mj-lt"/>
              </a:rPr>
              <a:t> M. </a:t>
            </a:r>
            <a:r>
              <a:rPr lang="en-US" sz="3200" dirty="0" err="1">
                <a:latin typeface="+mj-lt"/>
              </a:rPr>
              <a:t>Milajerdi</a:t>
            </a:r>
            <a:r>
              <a:rPr lang="en-US" sz="3200" dirty="0">
                <a:latin typeface="+mj-lt"/>
              </a:rPr>
              <a:t>, and Leman </a:t>
            </a:r>
            <a:r>
              <a:rPr lang="en-US" sz="3200" dirty="0" err="1">
                <a:latin typeface="+mj-lt"/>
              </a:rPr>
              <a:t>Akoglu</a:t>
            </a:r>
            <a:r>
              <a:rPr lang="en-US" sz="3200" dirty="0">
                <a:latin typeface="+mj-lt"/>
              </a:rPr>
              <a:t>. "Fast memory-efficient anomaly detection in streaming heterogeneous graphs." </a:t>
            </a:r>
            <a:r>
              <a:rPr lang="en-US" sz="3200" i="1" dirty="0">
                <a:latin typeface="+mj-lt"/>
              </a:rPr>
              <a:t>Proceedings of the 22nd ACM SIGKDD International Conference on Knowledge Discovery and Data Mining</a:t>
            </a:r>
            <a:r>
              <a:rPr lang="en-US" sz="3200" dirty="0">
                <a:latin typeface="+mj-lt"/>
              </a:rPr>
              <a:t>. ACM, </a:t>
            </a:r>
            <a:r>
              <a:rPr lang="en-US" sz="3200" dirty="0" smtClean="0">
                <a:latin typeface="+mj-lt"/>
              </a:rPr>
              <a:t>2016.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Hamza, H. H. </a:t>
            </a:r>
            <a:r>
              <a:rPr lang="en-US" sz="3200" dirty="0" err="1">
                <a:latin typeface="+mj-lt"/>
              </a:rPr>
              <a:t>Gharakheili</a:t>
            </a:r>
            <a:r>
              <a:rPr lang="en-US" sz="3200" dirty="0">
                <a:latin typeface="+mj-lt"/>
              </a:rPr>
              <a:t>, T. A. Benson, and V. </a:t>
            </a:r>
            <a:r>
              <a:rPr lang="en-US" sz="3200" dirty="0" err="1">
                <a:latin typeface="+mj-lt"/>
              </a:rPr>
              <a:t>Sivaraman</a:t>
            </a:r>
            <a:r>
              <a:rPr lang="en-US" sz="3200" dirty="0">
                <a:latin typeface="+mj-lt"/>
              </a:rPr>
              <a:t>, “</a:t>
            </a:r>
            <a:r>
              <a:rPr lang="en-US" sz="3200" dirty="0" smtClean="0">
                <a:latin typeface="+mj-lt"/>
              </a:rPr>
              <a:t>Detecting volumetric </a:t>
            </a:r>
            <a:r>
              <a:rPr lang="en-US" sz="3200" dirty="0">
                <a:latin typeface="+mj-lt"/>
              </a:rPr>
              <a:t>attacks on lot devices via </a:t>
            </a:r>
            <a:r>
              <a:rPr lang="en-US" sz="3200" dirty="0" err="1">
                <a:latin typeface="+mj-lt"/>
              </a:rPr>
              <a:t>sdn</a:t>
            </a:r>
            <a:r>
              <a:rPr lang="en-US" sz="3200" dirty="0">
                <a:latin typeface="+mj-lt"/>
              </a:rPr>
              <a:t>-based monitoring </a:t>
            </a:r>
            <a:r>
              <a:rPr lang="en-US" sz="3200" dirty="0" smtClean="0">
                <a:latin typeface="+mj-lt"/>
              </a:rPr>
              <a:t>of mud </a:t>
            </a:r>
            <a:r>
              <a:rPr lang="en-US" sz="3200" dirty="0">
                <a:latin typeface="+mj-lt"/>
              </a:rPr>
              <a:t>activity,” in Proceedings of the 2019 ACM Symposium on </a:t>
            </a:r>
            <a:r>
              <a:rPr lang="en-US" sz="3200" dirty="0" smtClean="0">
                <a:latin typeface="+mj-lt"/>
              </a:rPr>
              <a:t>SDN </a:t>
            </a:r>
            <a:r>
              <a:rPr lang="nb-NO" sz="3200" dirty="0" smtClean="0">
                <a:latin typeface="+mj-lt"/>
              </a:rPr>
              <a:t>Research</a:t>
            </a:r>
            <a:r>
              <a:rPr lang="nb-NO" sz="3200" dirty="0">
                <a:latin typeface="+mj-lt"/>
              </a:rPr>
              <a:t>. ACM, 2019, </a:t>
            </a:r>
            <a:r>
              <a:rPr lang="nb-NO" sz="3200" dirty="0" err="1">
                <a:latin typeface="+mj-lt"/>
              </a:rPr>
              <a:t>pp</a:t>
            </a:r>
            <a:r>
              <a:rPr lang="nb-NO" sz="3200" dirty="0">
                <a:latin typeface="+mj-lt"/>
              </a:rPr>
              <a:t>. </a:t>
            </a:r>
            <a:r>
              <a:rPr lang="nb-NO" sz="3200" dirty="0" smtClean="0">
                <a:latin typeface="+mj-lt"/>
              </a:rPr>
              <a:t>36–48.</a:t>
            </a:r>
          </a:p>
          <a:p>
            <a:pPr marL="1460489" indent="-1143000">
              <a:spcBef>
                <a:spcPts val="2000"/>
              </a:spcBef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</a:t>
            </a:r>
            <a:r>
              <a:rPr lang="en-US" sz="3200" dirty="0">
                <a:latin typeface="+mj-lt"/>
              </a:rPr>
              <a:t>. Grover and J. </a:t>
            </a:r>
            <a:r>
              <a:rPr lang="en-US" sz="3200" dirty="0" err="1">
                <a:latin typeface="+mj-lt"/>
              </a:rPr>
              <a:t>Leskovec</a:t>
            </a:r>
            <a:r>
              <a:rPr lang="en-US" sz="3200" dirty="0">
                <a:latin typeface="+mj-lt"/>
              </a:rPr>
              <a:t>, “node2vec: Scalable feature learning </a:t>
            </a:r>
            <a:r>
              <a:rPr lang="en-US" sz="3200" dirty="0" smtClean="0">
                <a:latin typeface="+mj-lt"/>
              </a:rPr>
              <a:t>for networks</a:t>
            </a:r>
            <a:r>
              <a:rPr lang="en-US" sz="3200" dirty="0">
                <a:latin typeface="+mj-lt"/>
              </a:rPr>
              <a:t>,” in Proceedings of the 22nd ACM SIGKDD </a:t>
            </a:r>
            <a:r>
              <a:rPr lang="en-US" sz="3200" dirty="0" smtClean="0">
                <a:latin typeface="+mj-lt"/>
              </a:rPr>
              <a:t>international conference </a:t>
            </a:r>
            <a:r>
              <a:rPr lang="en-US" sz="3200" dirty="0">
                <a:latin typeface="+mj-lt"/>
              </a:rPr>
              <a:t>on Knowledge discovery and data mining. ACM, </a:t>
            </a:r>
            <a:r>
              <a:rPr lang="en-US" sz="3200" dirty="0" smtClean="0">
                <a:latin typeface="+mj-lt"/>
              </a:rPr>
              <a:t>2016, </a:t>
            </a:r>
            <a:r>
              <a:rPr lang="mr-IN" sz="3200" dirty="0" err="1" smtClean="0">
                <a:latin typeface="+mj-lt"/>
              </a:rPr>
              <a:t>pp</a:t>
            </a:r>
            <a:r>
              <a:rPr lang="mr-IN" sz="3200" dirty="0">
                <a:latin typeface="+mj-lt"/>
              </a:rPr>
              <a:t>. 855–864.</a:t>
            </a:r>
            <a:endParaRPr lang="en-US" sz="3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2346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/>
          </p:cNvSpPr>
          <p:nvPr/>
        </p:nvSpPr>
        <p:spPr bwMode="auto">
          <a:xfrm>
            <a:off x="10058400" y="6388100"/>
            <a:ext cx="99314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</a:defRPr>
            </a:lvl9pPr>
          </a:lstStyle>
          <a:p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Thank You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23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Rectangle 4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Smart Home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12304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5043" y="2814576"/>
            <a:ext cx="12926308" cy="8869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upa 2"/>
          <p:cNvGrpSpPr/>
          <p:nvPr/>
        </p:nvGrpSpPr>
        <p:grpSpPr>
          <a:xfrm>
            <a:off x="390892" y="2814576"/>
            <a:ext cx="10670527" cy="1778000"/>
            <a:chOff x="1422400" y="6438900"/>
            <a:chExt cx="10670527" cy="1778000"/>
          </a:xfrm>
        </p:grpSpPr>
        <p:sp>
          <p:nvSpPr>
            <p:cNvPr id="27" name="Rectangle 6"/>
            <p:cNvSpPr>
              <a:spLocks/>
            </p:cNvSpPr>
            <p:nvPr/>
          </p:nvSpPr>
          <p:spPr bwMode="auto">
            <a:xfrm>
              <a:off x="3238500" y="64389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Internet of Things (</a:t>
              </a:r>
              <a:r>
                <a:rPr lang="en-US" sz="4000" dirty="0" err="1"/>
                <a:t>IoT</a:t>
              </a:r>
              <a:r>
                <a:rPr lang="en-US" sz="4000" dirty="0"/>
                <a:t>) devices are designed to optimize, automate, and improve quality of life.</a:t>
              </a:r>
            </a:p>
          </p:txBody>
        </p:sp>
        <p:grpSp>
          <p:nvGrpSpPr>
            <p:cNvPr id="28" name="Grupa 1"/>
            <p:cNvGrpSpPr/>
            <p:nvPr/>
          </p:nvGrpSpPr>
          <p:grpSpPr>
            <a:xfrm>
              <a:off x="1422400" y="6489700"/>
              <a:ext cx="1676400" cy="1676400"/>
              <a:chOff x="1422400" y="6489700"/>
              <a:chExt cx="1676400" cy="1676400"/>
            </a:xfrm>
          </p:grpSpPr>
          <p:sp>
            <p:nvSpPr>
              <p:cNvPr id="29" name="Oval 2"/>
              <p:cNvSpPr>
                <a:spLocks/>
              </p:cNvSpPr>
              <p:nvPr/>
            </p:nvSpPr>
            <p:spPr bwMode="auto">
              <a:xfrm>
                <a:off x="1422400" y="6489700"/>
                <a:ext cx="1676400" cy="16764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0" name="Freeform 3"/>
              <p:cNvSpPr>
                <a:spLocks/>
              </p:cNvSpPr>
              <p:nvPr/>
            </p:nvSpPr>
            <p:spPr bwMode="auto">
              <a:xfrm>
                <a:off x="2082800" y="6937375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1" name="Oval 9"/>
              <p:cNvSpPr>
                <a:spLocks/>
              </p:cNvSpPr>
              <p:nvPr/>
            </p:nvSpPr>
            <p:spPr bwMode="auto">
              <a:xfrm>
                <a:off x="1676400" y="6743700"/>
                <a:ext cx="1155700" cy="1155700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2" name="Picture 15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67437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3" name="Grupa 39"/>
          <p:cNvGrpSpPr/>
          <p:nvPr/>
        </p:nvGrpSpPr>
        <p:grpSpPr>
          <a:xfrm>
            <a:off x="360000" y="5531930"/>
            <a:ext cx="10670528" cy="2089472"/>
            <a:chOff x="1422400" y="8597900"/>
            <a:chExt cx="10670528" cy="2089472"/>
          </a:xfrm>
        </p:grpSpPr>
        <p:sp>
          <p:nvSpPr>
            <p:cNvPr id="34" name="Rectangle 7"/>
            <p:cNvSpPr>
              <a:spLocks/>
            </p:cNvSpPr>
            <p:nvPr/>
          </p:nvSpPr>
          <p:spPr bwMode="auto">
            <a:xfrm>
              <a:off x="3238501" y="8909372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Device for Energy Management, Cameras, Appliances, Health-Monitor, Controllers, etc. are actively connected to the internet</a:t>
              </a:r>
              <a:r>
                <a:rPr lang="en-US" sz="4000" dirty="0" smtClean="0"/>
                <a:t>.</a:t>
              </a:r>
              <a:endParaRPr lang="en-US" sz="4000" dirty="0"/>
            </a:p>
          </p:txBody>
        </p:sp>
        <p:grpSp>
          <p:nvGrpSpPr>
            <p:cNvPr id="35" name="Grupa 38"/>
            <p:cNvGrpSpPr/>
            <p:nvPr/>
          </p:nvGrpSpPr>
          <p:grpSpPr>
            <a:xfrm>
              <a:off x="1422400" y="8597900"/>
              <a:ext cx="1676400" cy="1676400"/>
              <a:chOff x="1422400" y="8597900"/>
              <a:chExt cx="1676400" cy="1676400"/>
            </a:xfrm>
          </p:grpSpPr>
          <p:sp>
            <p:nvSpPr>
              <p:cNvPr id="36" name="Oval 1"/>
              <p:cNvSpPr>
                <a:spLocks/>
              </p:cNvSpPr>
              <p:nvPr/>
            </p:nvSpPr>
            <p:spPr bwMode="auto">
              <a:xfrm>
                <a:off x="1422400" y="8597900"/>
                <a:ext cx="1676400" cy="1676400"/>
              </a:xfrm>
              <a:prstGeom prst="ellipse">
                <a:avLst/>
              </a:prstGeom>
              <a:solidFill>
                <a:srgbClr val="52BEB0"/>
              </a:solidFill>
              <a:ln>
                <a:noFill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auto">
              <a:xfrm>
                <a:off x="2082800" y="90424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38927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38" name="Oval 14"/>
              <p:cNvSpPr>
                <a:spLocks/>
              </p:cNvSpPr>
              <p:nvPr/>
            </p:nvSpPr>
            <p:spPr bwMode="auto">
              <a:xfrm>
                <a:off x="1676400" y="8851900"/>
                <a:ext cx="1155700" cy="1155700"/>
              </a:xfrm>
              <a:prstGeom prst="ellipse">
                <a:avLst/>
              </a:prstGeom>
              <a:solidFill>
                <a:srgbClr val="5DCB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39" name="Picture 1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88519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" name="Grupa 41"/>
          <p:cNvGrpSpPr/>
          <p:nvPr/>
        </p:nvGrpSpPr>
        <p:grpSpPr>
          <a:xfrm>
            <a:off x="360000" y="8680400"/>
            <a:ext cx="10670528" cy="1778000"/>
            <a:chOff x="1422400" y="10655300"/>
            <a:chExt cx="10670528" cy="1778000"/>
          </a:xfrm>
        </p:grpSpPr>
        <p:sp>
          <p:nvSpPr>
            <p:cNvPr id="41" name="Rectangle 8"/>
            <p:cNvSpPr>
              <a:spLocks/>
            </p:cNvSpPr>
            <p:nvPr/>
          </p:nvSpPr>
          <p:spPr bwMode="auto">
            <a:xfrm>
              <a:off x="3238501" y="10655300"/>
              <a:ext cx="8854427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>
              <a:lvl1pPr algn="l">
                <a:defRPr sz="1200">
                  <a:solidFill>
                    <a:schemeClr val="tx1"/>
                  </a:solidFill>
                  <a:latin typeface="Gill Sans" charset="0"/>
                </a:defRPr>
              </a:lvl1pPr>
              <a:lvl2pPr algn="l">
                <a:defRPr sz="1200">
                  <a:solidFill>
                    <a:schemeClr val="tx1"/>
                  </a:solidFill>
                  <a:latin typeface="Gill Sans" charset="0"/>
                </a:defRPr>
              </a:lvl2pPr>
              <a:lvl3pPr algn="l">
                <a:defRPr sz="1200">
                  <a:solidFill>
                    <a:schemeClr val="tx1"/>
                  </a:solidFill>
                  <a:latin typeface="Gill Sans" charset="0"/>
                </a:defRPr>
              </a:lvl3pPr>
              <a:lvl4pPr algn="l">
                <a:defRPr sz="1200">
                  <a:solidFill>
                    <a:schemeClr val="tx1"/>
                  </a:solidFill>
                  <a:latin typeface="Gill Sans" charset="0"/>
                </a:defRPr>
              </a:lvl4pPr>
              <a:lvl5pPr algn="l">
                <a:defRPr sz="1200">
                  <a:solidFill>
                    <a:schemeClr val="tx1"/>
                  </a:solidFill>
                  <a:latin typeface="Gill Sans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Gill Sans" charset="0"/>
                </a:defRPr>
              </a:lvl9pPr>
            </a:lstStyle>
            <a:p>
              <a:pPr algn="just"/>
              <a:r>
                <a:rPr lang="en-US" sz="4000" dirty="0"/>
                <a:t>A smart home is a residence </a:t>
              </a:r>
              <a:r>
                <a:rPr lang="en-US" sz="4000" dirty="0" smtClean="0"/>
                <a:t>that </a:t>
              </a:r>
              <a:r>
                <a:rPr lang="en-US" sz="4000" dirty="0"/>
                <a:t>uses </a:t>
              </a:r>
              <a:r>
                <a:rPr lang="en-US" sz="4000" dirty="0" err="1"/>
                <a:t>IoT</a:t>
              </a:r>
              <a:r>
                <a:rPr lang="en-US" sz="4000" dirty="0"/>
                <a:t> devices to enable the remote monitoring and management of appliances and systems.</a:t>
              </a:r>
            </a:p>
          </p:txBody>
        </p:sp>
        <p:grpSp>
          <p:nvGrpSpPr>
            <p:cNvPr id="42" name="Grupa 40"/>
            <p:cNvGrpSpPr/>
            <p:nvPr/>
          </p:nvGrpSpPr>
          <p:grpSpPr>
            <a:xfrm>
              <a:off x="1422400" y="10706100"/>
              <a:ext cx="1676400" cy="1676400"/>
              <a:chOff x="1422400" y="10706100"/>
              <a:chExt cx="1676400" cy="1676400"/>
            </a:xfrm>
          </p:grpSpPr>
          <p:sp>
            <p:nvSpPr>
              <p:cNvPr id="43" name="Oval 10"/>
              <p:cNvSpPr>
                <a:spLocks/>
              </p:cNvSpPr>
              <p:nvPr/>
            </p:nvSpPr>
            <p:spPr bwMode="auto">
              <a:xfrm>
                <a:off x="1422400" y="10706100"/>
                <a:ext cx="1676400" cy="1676400"/>
              </a:xfrm>
              <a:prstGeom prst="ellipse">
                <a:avLst/>
              </a:prstGeom>
              <a:solidFill>
                <a:srgbClr val="67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4" name="Freeform 11"/>
              <p:cNvSpPr>
                <a:spLocks/>
              </p:cNvSpPr>
              <p:nvPr/>
            </p:nvSpPr>
            <p:spPr bwMode="auto">
              <a:xfrm>
                <a:off x="2082800" y="11150600"/>
                <a:ext cx="1009650" cy="1192213"/>
              </a:xfrm>
              <a:custGeom>
                <a:avLst/>
                <a:gdLst>
                  <a:gd name="T0" fmla="*/ 0 w 20511"/>
                  <a:gd name="T1" fmla="*/ 17020 h 21600"/>
                  <a:gd name="T2" fmla="*/ 8318 w 20511"/>
                  <a:gd name="T3" fmla="*/ 21600 h 21600"/>
                  <a:gd name="T4" fmla="*/ 20439 w 20511"/>
                  <a:gd name="T5" fmla="*/ 5213 h 21600"/>
                  <a:gd name="T6" fmla="*/ 12208 w 20511"/>
                  <a:gd name="T7" fmla="*/ 0 h 21600"/>
                  <a:gd name="T8" fmla="*/ 0 w 20511"/>
                  <a:gd name="T9" fmla="*/ 17020 h 21600"/>
                  <a:gd name="T10" fmla="*/ 0 w 20511"/>
                  <a:gd name="T11" fmla="*/ 1702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45" name="Oval 12"/>
              <p:cNvSpPr>
                <a:spLocks/>
              </p:cNvSpPr>
              <p:nvPr/>
            </p:nvSpPr>
            <p:spPr bwMode="auto">
              <a:xfrm>
                <a:off x="1676400" y="10960100"/>
                <a:ext cx="1155700" cy="1155700"/>
              </a:xfrm>
              <a:prstGeom prst="ellipse">
                <a:avLst/>
              </a:prstGeom>
              <a:solidFill>
                <a:srgbClr val="78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46" name="Picture 17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6400" y="10960100"/>
                <a:ext cx="1155700" cy="1155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TextBox 4"/>
          <p:cNvSpPr txBox="1"/>
          <p:nvPr/>
        </p:nvSpPr>
        <p:spPr>
          <a:xfrm>
            <a:off x="17536559" y="11684012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[1]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74654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/>
          </p:cNvSpPr>
          <p:nvPr/>
        </p:nvSpPr>
        <p:spPr bwMode="auto">
          <a:xfrm>
            <a:off x="361992" y="5528634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err="1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IoT</a:t>
            </a:r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 Vulnerabilities: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8" name="Rectangle 11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Statistics </a:t>
            </a:r>
            <a:r>
              <a:rPr lang="en-US" sz="40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[2]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041400" y="9144000"/>
            <a:ext cx="7569200" cy="345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sz="3600" dirty="0">
              <a:solidFill>
                <a:schemeClr val="tx1"/>
              </a:solidFill>
              <a:latin typeface="Lato Light" panose="020F0302020204030203" pitchFamily="34" charset="0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grpSp>
        <p:nvGrpSpPr>
          <p:cNvPr id="3" name="Grupa 2"/>
          <p:cNvGrpSpPr/>
          <p:nvPr/>
        </p:nvGrpSpPr>
        <p:grpSpPr>
          <a:xfrm>
            <a:off x="17272004" y="1041403"/>
            <a:ext cx="6043613" cy="6043614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524234" y="2943308"/>
              <a:ext cx="3754040" cy="221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$1.1 trillion</a:t>
              </a:r>
            </a:p>
            <a:p>
              <a:pPr eaLnBrk="1" hangingPunct="1"/>
              <a:r>
                <a:rPr lang="en-US" sz="4800" b="1" dirty="0" err="1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48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2026</a:t>
              </a: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9296400" y="1549400"/>
            <a:ext cx="9093200" cy="909320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1025094" y="3905408"/>
              <a:ext cx="5634235" cy="4431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$190 billion</a:t>
              </a:r>
            </a:p>
            <a:p>
              <a:pPr eaLnBrk="1" hangingPunct="1"/>
              <a:r>
                <a:rPr lang="en-US" sz="7200" b="1" dirty="0" err="1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market </a:t>
              </a:r>
            </a:p>
            <a:p>
              <a:pPr eaLnBrk="1" hangingPunct="1"/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value</a:t>
              </a:r>
            </a:p>
            <a:p>
              <a:pPr eaLnBrk="1" hangingPunct="1"/>
              <a:r>
                <a:rPr lang="en-US" sz="7200" b="1" dirty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in </a:t>
              </a:r>
              <a:r>
                <a:rPr lang="en-US" sz="7200" b="1" dirty="0" smtClean="0">
                  <a:solidFill>
                    <a:srgbClr val="FFFFFF"/>
                  </a:solidFill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2018</a:t>
              </a:r>
              <a:endParaRPr lang="en-US" sz="7200" b="1" dirty="0">
                <a:solidFill>
                  <a:srgbClr val="FFFFFF"/>
                </a:solidFill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4" name="Grupa 3"/>
          <p:cNvGrpSpPr/>
          <p:nvPr/>
        </p:nvGrpSpPr>
        <p:grpSpPr>
          <a:xfrm>
            <a:off x="16141699" y="8039100"/>
            <a:ext cx="4762501" cy="4762500"/>
            <a:chOff x="16141700" y="8039100"/>
            <a:chExt cx="4762500" cy="4762500"/>
          </a:xfrm>
        </p:grpSpPr>
        <p:sp>
          <p:nvSpPr>
            <p:cNvPr id="14342" name="Oval 5"/>
            <p:cNvSpPr>
              <a:spLocks/>
            </p:cNvSpPr>
            <p:nvPr/>
          </p:nvSpPr>
          <p:spPr bwMode="auto">
            <a:xfrm>
              <a:off x="16141700" y="8039100"/>
              <a:ext cx="4762500" cy="4762500"/>
            </a:xfrm>
            <a:prstGeom prst="ellipse">
              <a:avLst/>
            </a:prstGeom>
            <a:solidFill>
              <a:srgbClr val="67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6" name="Freeform 9"/>
            <p:cNvSpPr>
              <a:spLocks/>
            </p:cNvSpPr>
            <p:nvPr/>
          </p:nvSpPr>
          <p:spPr bwMode="auto">
            <a:xfrm>
              <a:off x="18016538" y="9313863"/>
              <a:ext cx="2870200" cy="3387725"/>
            </a:xfrm>
            <a:custGeom>
              <a:avLst/>
              <a:gdLst>
                <a:gd name="T0" fmla="*/ 0 w 20511"/>
                <a:gd name="T1" fmla="*/ 2669402 h 21600"/>
                <a:gd name="T2" fmla="*/ 1163977 w 20511"/>
                <a:gd name="T3" fmla="*/ 3387725 h 21600"/>
                <a:gd name="T4" fmla="*/ 2860125 w 20511"/>
                <a:gd name="T5" fmla="*/ 817602 h 21600"/>
                <a:gd name="T6" fmla="*/ 1708322 w 20511"/>
                <a:gd name="T7" fmla="*/ 0 h 21600"/>
                <a:gd name="T8" fmla="*/ 0 w 20511"/>
                <a:gd name="T9" fmla="*/ 2669402 h 21600"/>
                <a:gd name="T10" fmla="*/ 0 w 20511"/>
                <a:gd name="T11" fmla="*/ 266940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5424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7" name="Oval 10"/>
            <p:cNvSpPr>
              <a:spLocks/>
            </p:cNvSpPr>
            <p:nvPr/>
          </p:nvSpPr>
          <p:spPr bwMode="auto">
            <a:xfrm>
              <a:off x="16862425" y="8759825"/>
              <a:ext cx="3282950" cy="3282950"/>
            </a:xfrm>
            <a:prstGeom prst="ellipse">
              <a:avLst/>
            </a:prstGeom>
            <a:solidFill>
              <a:srgbClr val="782F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2" name="Rectangle 15"/>
            <p:cNvSpPr>
              <a:spLocks/>
            </p:cNvSpPr>
            <p:nvPr/>
          </p:nvSpPr>
          <p:spPr bwMode="auto">
            <a:xfrm>
              <a:off x="17439458" y="9392079"/>
              <a:ext cx="2791643" cy="1661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25 billion</a:t>
              </a:r>
            </a:p>
            <a:p>
              <a:pPr eaLnBrk="1" hangingPunct="1"/>
              <a:r>
                <a:rPr lang="en-US" sz="3600" b="1" dirty="0" err="1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IoT</a:t>
              </a:r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 device </a:t>
              </a:r>
            </a:p>
            <a:p>
              <a:pPr eaLnBrk="1" hangingPunct="1"/>
              <a:r>
                <a: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By 2025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60000" y="7098589"/>
            <a:ext cx="93646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4000" dirty="0" err="1" smtClean="0"/>
              <a:t>IoT</a:t>
            </a:r>
            <a:r>
              <a:rPr lang="en-US" sz="4000" dirty="0" smtClean="0"/>
              <a:t> devices can be attacked within 5 min after connecting to the internet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4000" dirty="0" smtClean="0"/>
              <a:t>32.7 million </a:t>
            </a:r>
            <a:r>
              <a:rPr lang="en-US" sz="4000" dirty="0" err="1" smtClean="0"/>
              <a:t>IoT</a:t>
            </a:r>
            <a:r>
              <a:rPr lang="en-US" sz="4000" dirty="0" smtClean="0"/>
              <a:t> malware attack in 2018 ( ↑ by 55% in 2019)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6825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8" name="Rectangle 11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Attack Examples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4349" name="Rectangle 12"/>
          <p:cNvSpPr>
            <a:spLocks/>
          </p:cNvSpPr>
          <p:nvPr/>
        </p:nvSpPr>
        <p:spPr bwMode="auto">
          <a:xfrm>
            <a:off x="12407389" y="7713222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Hacker got </a:t>
            </a:r>
            <a:r>
              <a:rPr lang="en-US" sz="4000" dirty="0"/>
              <a:t>into the fish tank </a:t>
            </a:r>
            <a:r>
              <a:rPr lang="en-US" sz="4000" dirty="0" smtClean="0"/>
              <a:t>sensor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Used </a:t>
            </a:r>
            <a:r>
              <a:rPr lang="en-US" sz="4000" dirty="0"/>
              <a:t>it to move around into other areas </a:t>
            </a:r>
            <a:r>
              <a:rPr lang="en-US" sz="4000" dirty="0" smtClean="0"/>
              <a:t>of </a:t>
            </a:r>
            <a:r>
              <a:rPr lang="en-US" sz="4000" dirty="0"/>
              <a:t>the </a:t>
            </a:r>
            <a:r>
              <a:rPr lang="en-US" sz="4000" dirty="0" smtClean="0"/>
              <a:t>network </a:t>
            </a:r>
            <a:r>
              <a:rPr lang="en-US" sz="4000" dirty="0"/>
              <a:t>and sent out </a:t>
            </a:r>
            <a:r>
              <a:rPr lang="en-US" sz="4000" dirty="0" smtClean="0"/>
              <a:t>data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10 </a:t>
            </a:r>
            <a:r>
              <a:rPr lang="en-US" sz="4000" dirty="0"/>
              <a:t>GB of data were sent out to a device in Finland</a:t>
            </a:r>
            <a:r>
              <a:rPr lang="en-US" sz="4000" dirty="0" smtClean="0"/>
              <a:t>. </a:t>
            </a:r>
          </a:p>
          <a:p>
            <a:pPr marL="571500" indent="-571500" algn="l" eaLnBrk="1" hangingPunct="1">
              <a:buFont typeface="Arial" charset="0"/>
              <a:buChar char="•"/>
            </a:pPr>
            <a:r>
              <a:rPr lang="en-US" sz="4000" dirty="0" smtClean="0"/>
              <a:t>Reported by </a:t>
            </a:r>
            <a:r>
              <a:rPr lang="en-US" sz="4000" dirty="0" err="1" smtClean="0"/>
              <a:t>Darktrace</a:t>
            </a:r>
            <a:endParaRPr lang="en-US" sz="4000" dirty="0" smtClean="0"/>
          </a:p>
        </p:txBody>
      </p:sp>
      <p:grpSp>
        <p:nvGrpSpPr>
          <p:cNvPr id="3" name="Grupa 2"/>
          <p:cNvGrpSpPr/>
          <p:nvPr/>
        </p:nvGrpSpPr>
        <p:grpSpPr>
          <a:xfrm>
            <a:off x="17088544" y="2212016"/>
            <a:ext cx="5463913" cy="5406379"/>
            <a:chOff x="17272000" y="1041400"/>
            <a:chExt cx="6043613" cy="6043613"/>
          </a:xfrm>
        </p:grpSpPr>
        <p:sp>
          <p:nvSpPr>
            <p:cNvPr id="14339" name="Oval 2"/>
            <p:cNvSpPr>
              <a:spLocks/>
            </p:cNvSpPr>
            <p:nvPr/>
          </p:nvSpPr>
          <p:spPr bwMode="auto">
            <a:xfrm>
              <a:off x="17272000" y="1041400"/>
              <a:ext cx="6043613" cy="6043613"/>
            </a:xfrm>
            <a:prstGeom prst="ellipse">
              <a:avLst/>
            </a:prstGeom>
            <a:solidFill>
              <a:srgbClr val="2A3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0" name="Freeform 3"/>
            <p:cNvSpPr>
              <a:spLocks/>
            </p:cNvSpPr>
            <p:nvPr/>
          </p:nvSpPr>
          <p:spPr bwMode="auto">
            <a:xfrm>
              <a:off x="19653250" y="2659063"/>
              <a:ext cx="3641725" cy="4300537"/>
            </a:xfrm>
            <a:custGeom>
              <a:avLst/>
              <a:gdLst>
                <a:gd name="T0" fmla="*/ 0 w 20511"/>
                <a:gd name="T1" fmla="*/ 3388664 h 21600"/>
                <a:gd name="T2" fmla="*/ 1476860 w 20511"/>
                <a:gd name="T3" fmla="*/ 4300537 h 21600"/>
                <a:gd name="T4" fmla="*/ 3628941 w 20511"/>
                <a:gd name="T5" fmla="*/ 1037903 h 21600"/>
                <a:gd name="T6" fmla="*/ 2167529 w 20511"/>
                <a:gd name="T7" fmla="*/ 0 h 21600"/>
                <a:gd name="T8" fmla="*/ 0 w 20511"/>
                <a:gd name="T9" fmla="*/ 3388664 h 21600"/>
                <a:gd name="T10" fmla="*/ 0 w 20511"/>
                <a:gd name="T11" fmla="*/ 3388664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2232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1" name="Oval 4"/>
            <p:cNvSpPr>
              <a:spLocks/>
            </p:cNvSpPr>
            <p:nvPr/>
          </p:nvSpPr>
          <p:spPr bwMode="auto">
            <a:xfrm>
              <a:off x="18186400" y="1955800"/>
              <a:ext cx="4168775" cy="4168775"/>
            </a:xfrm>
            <a:prstGeom prst="ellipse">
              <a:avLst/>
            </a:prstGeom>
            <a:solidFill>
              <a:srgbClr val="3346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0" name="Rectangle 13"/>
            <p:cNvSpPr>
              <a:spLocks/>
            </p:cNvSpPr>
            <p:nvPr/>
          </p:nvSpPr>
          <p:spPr bwMode="auto">
            <a:xfrm>
              <a:off x="18235875" y="2812711"/>
              <a:ext cx="4120628" cy="2477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2017 Casino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Fish Tank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Hacking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grpSp>
        <p:nvGrpSpPr>
          <p:cNvPr id="2" name="Grupa 1"/>
          <p:cNvGrpSpPr/>
          <p:nvPr/>
        </p:nvGrpSpPr>
        <p:grpSpPr>
          <a:xfrm>
            <a:off x="2830960" y="2196916"/>
            <a:ext cx="5662469" cy="5406380"/>
            <a:chOff x="9296400" y="1549400"/>
            <a:chExt cx="9093200" cy="9093200"/>
          </a:xfrm>
        </p:grpSpPr>
        <p:sp>
          <p:nvSpPr>
            <p:cNvPr id="14343" name="Oval 6"/>
            <p:cNvSpPr>
              <a:spLocks/>
            </p:cNvSpPr>
            <p:nvPr/>
          </p:nvSpPr>
          <p:spPr bwMode="auto">
            <a:xfrm>
              <a:off x="9296400" y="1549400"/>
              <a:ext cx="9093200" cy="9093200"/>
            </a:xfrm>
            <a:prstGeom prst="ellips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4" name="Freeform 7"/>
            <p:cNvSpPr>
              <a:spLocks/>
            </p:cNvSpPr>
            <p:nvPr/>
          </p:nvSpPr>
          <p:spPr bwMode="auto">
            <a:xfrm>
              <a:off x="12877800" y="3983038"/>
              <a:ext cx="5478463" cy="6469062"/>
            </a:xfrm>
            <a:custGeom>
              <a:avLst/>
              <a:gdLst>
                <a:gd name="T0" fmla="*/ 0 w 20511"/>
                <a:gd name="T1" fmla="*/ 5097381 h 21600"/>
                <a:gd name="T2" fmla="*/ 2221728 w 20511"/>
                <a:gd name="T3" fmla="*/ 6469062 h 21600"/>
                <a:gd name="T4" fmla="*/ 5459232 w 20511"/>
                <a:gd name="T5" fmla="*/ 1561260 h 21600"/>
                <a:gd name="T6" fmla="*/ 3260742 w 20511"/>
                <a:gd name="T7" fmla="*/ 0 h 21600"/>
                <a:gd name="T8" fmla="*/ 0 w 20511"/>
                <a:gd name="T9" fmla="*/ 5097381 h 21600"/>
                <a:gd name="T10" fmla="*/ 0 w 20511"/>
                <a:gd name="T11" fmla="*/ 509738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511" h="21600">
                  <a:moveTo>
                    <a:pt x="0" y="17020"/>
                  </a:moveTo>
                  <a:lnTo>
                    <a:pt x="8318" y="21600"/>
                  </a:lnTo>
                  <a:cubicBezTo>
                    <a:pt x="8318" y="21600"/>
                    <a:pt x="21600" y="18553"/>
                    <a:pt x="20439" y="5213"/>
                  </a:cubicBezTo>
                  <a:lnTo>
                    <a:pt x="12208" y="0"/>
                  </a:lnTo>
                  <a:lnTo>
                    <a:pt x="0" y="17020"/>
                  </a:lnTo>
                  <a:close/>
                  <a:moveTo>
                    <a:pt x="0" y="17020"/>
                  </a:moveTo>
                </a:path>
              </a:pathLst>
            </a:custGeom>
            <a:solidFill>
              <a:srgbClr val="D673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45" name="Oval 8"/>
            <p:cNvSpPr>
              <a:spLocks/>
            </p:cNvSpPr>
            <p:nvPr/>
          </p:nvSpPr>
          <p:spPr bwMode="auto">
            <a:xfrm>
              <a:off x="10672763" y="2925763"/>
              <a:ext cx="6269037" cy="6269037"/>
            </a:xfrm>
            <a:prstGeom prst="ellipse">
              <a:avLst/>
            </a:prstGeom>
            <a:solidFill>
              <a:srgbClr val="E39D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4351" name="Rectangle 14"/>
            <p:cNvSpPr>
              <a:spLocks/>
            </p:cNvSpPr>
            <p:nvPr/>
          </p:nvSpPr>
          <p:spPr bwMode="auto">
            <a:xfrm>
              <a:off x="10503454" y="4257818"/>
              <a:ext cx="6677521" cy="3727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2016 </a:t>
              </a:r>
              <a:r>
                <a:rPr lang="en-US" sz="4800" b="1" dirty="0" err="1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Mirai</a:t>
              </a:r>
              <a:endParaRPr lang="en-US" sz="4800" b="1" dirty="0" smtClean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Botnet DDoS</a:t>
              </a:r>
            </a:p>
            <a:p>
              <a:pPr eaLnBrk="1" hangingPunct="1"/>
              <a:r>
                <a:rPr lang="en-US" sz="4800" b="1" dirty="0" smtClean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rPr>
                <a:t>Attack </a:t>
              </a:r>
              <a:endParaRPr lang="en-US" sz="4800" b="1" dirty="0">
                <a:solidFill>
                  <a:srgbClr val="FFFFFF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endParaRPr>
            </a:p>
          </p:txBody>
        </p:sp>
      </p:grpSp>
      <p:sp>
        <p:nvSpPr>
          <p:cNvPr id="20" name="Rectangle 12"/>
          <p:cNvSpPr>
            <a:spLocks/>
          </p:cNvSpPr>
          <p:nvPr/>
        </p:nvSpPr>
        <p:spPr bwMode="auto">
          <a:xfrm>
            <a:off x="1123430" y="7713222"/>
            <a:ext cx="9276754" cy="412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err="1"/>
              <a:t>Mirai</a:t>
            </a:r>
            <a:r>
              <a:rPr lang="en-US" sz="4000" dirty="0"/>
              <a:t> </a:t>
            </a:r>
            <a:r>
              <a:rPr lang="en-US" sz="4000" dirty="0" smtClean="0"/>
              <a:t>malware amassed </a:t>
            </a:r>
            <a:r>
              <a:rPr lang="en-US" sz="4000" dirty="0" err="1" smtClean="0"/>
              <a:t>IoT</a:t>
            </a:r>
            <a:r>
              <a:rPr lang="en-US" sz="4000" dirty="0" smtClean="0"/>
              <a:t> </a:t>
            </a:r>
            <a:r>
              <a:rPr lang="en-US" sz="4000" dirty="0"/>
              <a:t>devices </a:t>
            </a:r>
            <a:r>
              <a:rPr lang="en-US" sz="4000" dirty="0" smtClean="0"/>
              <a:t>(Cameras + DVR Players) as botnet to do DDoS attack on </a:t>
            </a:r>
            <a:r>
              <a:rPr lang="en-US" sz="4000" dirty="0" err="1" smtClean="0"/>
              <a:t>Dyn</a:t>
            </a:r>
            <a:r>
              <a:rPr lang="en-US" sz="4000" dirty="0" smtClean="0"/>
              <a:t> Infrastructure.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100,000 malicious endpoints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1.2Tbps attack strength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/>
              <a:t>Took down internet of East Cost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/>
          </p:cNvSpPr>
          <p:nvPr/>
        </p:nvSpPr>
        <p:spPr bwMode="auto">
          <a:xfrm>
            <a:off x="0" y="9090248"/>
            <a:ext cx="24384000" cy="462575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9" name="Rectangle 4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What is the problem?</a:t>
            </a:r>
          </a:p>
        </p:txBody>
      </p:sp>
      <p:sp>
        <p:nvSpPr>
          <p:cNvPr id="11272" name="Rectangle 7"/>
          <p:cNvSpPr>
            <a:spLocks/>
          </p:cNvSpPr>
          <p:nvPr/>
        </p:nvSpPr>
        <p:spPr bwMode="auto">
          <a:xfrm>
            <a:off x="365586" y="2303675"/>
            <a:ext cx="11970429" cy="90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300" b="1" dirty="0" smtClean="0">
                <a:solidFill>
                  <a:srgbClr val="3C3C3C"/>
                </a:solidFill>
                <a:latin typeface="+mj-lt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rPr>
              <a:t>Current Threat Detection Approaches:</a:t>
            </a:r>
            <a:endParaRPr lang="en-US" sz="4300" b="1" dirty="0">
              <a:solidFill>
                <a:srgbClr val="3C3C3C"/>
              </a:solidFill>
              <a:latin typeface="+mj-lt"/>
              <a:ea typeface="Lato" panose="020F0502020204030203" pitchFamily="34" charset="0"/>
              <a:cs typeface="Lato" panose="020F0502020204030203" pitchFamily="34" charset="0"/>
              <a:sym typeface="Lato" panose="020F0502020204030203" pitchFamily="34" charset="0"/>
            </a:endParaRPr>
          </a:p>
        </p:txBody>
      </p:sp>
      <p:sp>
        <p:nvSpPr>
          <p:cNvPr id="11266" name="AutoShape 1"/>
          <p:cNvSpPr>
            <a:spLocks/>
          </p:cNvSpPr>
          <p:nvPr/>
        </p:nvSpPr>
        <p:spPr bwMode="auto">
          <a:xfrm>
            <a:off x="1750840" y="9951122"/>
            <a:ext cx="2755901" cy="2755900"/>
          </a:xfrm>
          <a:custGeom>
            <a:avLst/>
            <a:gdLst>
              <a:gd name="T0" fmla="*/ 12471 w 24942"/>
              <a:gd name="T1" fmla="*/ 0 h 21600"/>
              <a:gd name="T2" fmla="*/ 23271 w 24942"/>
              <a:gd name="T3" fmla="*/ 5400 h 21600"/>
              <a:gd name="T4" fmla="*/ 23271 w 24942"/>
              <a:gd name="T5" fmla="*/ 16200 h 21600"/>
              <a:gd name="T6" fmla="*/ 12471 w 24942"/>
              <a:gd name="T7" fmla="*/ 21600 h 21600"/>
              <a:gd name="T8" fmla="*/ 1671 w 24942"/>
              <a:gd name="T9" fmla="*/ 16200 h 21600"/>
              <a:gd name="T10" fmla="*/ 1671 w 24942"/>
              <a:gd name="T11" fmla="*/ 5400 h 21600"/>
              <a:gd name="T12" fmla="*/ 12471 w 24942"/>
              <a:gd name="T13" fmla="*/ 0 h 21600"/>
              <a:gd name="T14" fmla="*/ 12471 w 24942"/>
              <a:gd name="T1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942" h="21600">
                <a:moveTo>
                  <a:pt x="12471" y="0"/>
                </a:moveTo>
                <a:lnTo>
                  <a:pt x="23271" y="5400"/>
                </a:lnTo>
                <a:lnTo>
                  <a:pt x="23271" y="16200"/>
                </a:lnTo>
                <a:lnTo>
                  <a:pt x="12471" y="21600"/>
                </a:lnTo>
                <a:lnTo>
                  <a:pt x="1671" y="16200"/>
                </a:lnTo>
                <a:lnTo>
                  <a:pt x="1671" y="5400"/>
                </a:lnTo>
                <a:lnTo>
                  <a:pt x="12471" y="0"/>
                </a:lnTo>
                <a:close/>
                <a:moveTo>
                  <a:pt x="12471" y="0"/>
                </a:moveTo>
              </a:path>
            </a:pathLst>
          </a:custGeom>
          <a:solidFill>
            <a:srgbClr val="672952"/>
          </a:solidFill>
          <a:ln w="25400" cap="flat">
            <a:solidFill>
              <a:srgbClr val="672952"/>
            </a:solidFill>
            <a:miter lim="800000"/>
            <a:headEnd type="none" w="med" len="med"/>
            <a:tailEnd type="none" w="med" len="med"/>
          </a:ln>
          <a:extLst/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1267" name="Freeform 2"/>
          <p:cNvSpPr>
            <a:spLocks/>
          </p:cNvSpPr>
          <p:nvPr/>
        </p:nvSpPr>
        <p:spPr bwMode="auto">
          <a:xfrm>
            <a:off x="2538243" y="11030625"/>
            <a:ext cx="1784349" cy="1582738"/>
          </a:xfrm>
          <a:custGeom>
            <a:avLst/>
            <a:gdLst>
              <a:gd name="T0" fmla="*/ 740836 w 21600"/>
              <a:gd name="T1" fmla="*/ 1582738 h 21600"/>
              <a:gd name="T2" fmla="*/ 1784350 w 21600"/>
              <a:gd name="T3" fmla="*/ 990237 h 21600"/>
              <a:gd name="T4" fmla="*/ 1777989 w 21600"/>
              <a:gd name="T5" fmla="*/ 304677 h 21600"/>
              <a:gd name="T6" fmla="*/ 1416080 w 21600"/>
              <a:gd name="T7" fmla="*/ 0 h 21600"/>
              <a:gd name="T8" fmla="*/ 0 w 21600"/>
              <a:gd name="T9" fmla="*/ 952207 h 21600"/>
              <a:gd name="T10" fmla="*/ 740836 w 21600"/>
              <a:gd name="T11" fmla="*/ 1582738 h 21600"/>
              <a:gd name="T12" fmla="*/ 740836 w 21600"/>
              <a:gd name="T13" fmla="*/ 1582738 h 216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1600" h="21600">
                <a:moveTo>
                  <a:pt x="8968" y="21600"/>
                </a:moveTo>
                <a:lnTo>
                  <a:pt x="21600" y="13514"/>
                </a:lnTo>
                <a:lnTo>
                  <a:pt x="21523" y="4158"/>
                </a:lnTo>
                <a:lnTo>
                  <a:pt x="17142" y="0"/>
                </a:lnTo>
                <a:lnTo>
                  <a:pt x="0" y="12995"/>
                </a:lnTo>
                <a:lnTo>
                  <a:pt x="8968" y="21600"/>
                </a:lnTo>
                <a:close/>
                <a:moveTo>
                  <a:pt x="8968" y="21600"/>
                </a:moveTo>
              </a:path>
            </a:pathLst>
          </a:custGeom>
          <a:solidFill>
            <a:srgbClr val="421A3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7" name="Grupa 6"/>
          <p:cNvGrpSpPr/>
          <p:nvPr/>
        </p:nvGrpSpPr>
        <p:grpSpPr>
          <a:xfrm>
            <a:off x="2082800" y="10374272"/>
            <a:ext cx="20218399" cy="1981200"/>
            <a:chOff x="3378200" y="3505200"/>
            <a:chExt cx="20218399" cy="1981200"/>
          </a:xfrm>
        </p:grpSpPr>
        <p:sp>
          <p:nvSpPr>
            <p:cNvPr id="11270" name="Rectangle 5"/>
            <p:cNvSpPr>
              <a:spLocks/>
            </p:cNvSpPr>
            <p:nvPr/>
          </p:nvSpPr>
          <p:spPr bwMode="auto">
            <a:xfrm>
              <a:off x="7226299" y="3674605"/>
              <a:ext cx="16370300" cy="177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just"/>
              <a:r>
                <a:rPr lang="en-US" sz="4400" b="1" dirty="0"/>
                <a:t>C</a:t>
              </a:r>
              <a:r>
                <a:rPr lang="en-US" sz="4400" b="1" dirty="0" smtClean="0"/>
                <a:t>urrent </a:t>
              </a:r>
              <a:r>
                <a:rPr lang="en-US" sz="4400" b="1" dirty="0"/>
                <a:t>security solutions </a:t>
              </a:r>
              <a:r>
                <a:rPr lang="en-US" sz="4400" b="1" dirty="0" smtClean="0"/>
                <a:t>in </a:t>
              </a:r>
              <a:r>
                <a:rPr lang="en-US" sz="4400" b="1" dirty="0" err="1" smtClean="0"/>
                <a:t>IoT</a:t>
              </a:r>
              <a:r>
                <a:rPr lang="en-US" sz="4400" b="1" dirty="0" smtClean="0"/>
                <a:t> devices: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/>
                <a:t>H</a:t>
              </a:r>
              <a:r>
                <a:rPr lang="en-US" sz="4000" dirty="0" smtClean="0"/>
                <a:t>as </a:t>
              </a:r>
              <a:r>
                <a:rPr lang="en-US" sz="4000" dirty="0"/>
                <a:t>little to no significant </a:t>
              </a:r>
              <a:r>
                <a:rPr lang="en-US" sz="4000" dirty="0" smtClean="0"/>
                <a:t>security (like password).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smtClean="0"/>
                <a:t>Computationally expensive and high communication overhead.</a:t>
              </a:r>
            </a:p>
            <a:p>
              <a:pPr marL="571500" indent="-571500" algn="just">
                <a:buFont typeface="Arial" charset="0"/>
                <a:buChar char="•"/>
              </a:pPr>
              <a:r>
                <a:rPr lang="en-US" sz="4000" dirty="0" err="1" smtClean="0"/>
                <a:t>Unscalable</a:t>
              </a:r>
              <a:r>
                <a:rPr lang="en-US" sz="4000" dirty="0" smtClean="0"/>
                <a:t> </a:t>
              </a:r>
              <a:r>
                <a:rPr lang="en-US" sz="4000" dirty="0"/>
                <a:t>as they require known attack signatures or full packet inspection.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  <a:p>
              <a:pPr algn="just"/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6" name="Grupa 5"/>
            <p:cNvGrpSpPr/>
            <p:nvPr/>
          </p:nvGrpSpPr>
          <p:grpSpPr>
            <a:xfrm>
              <a:off x="3378200" y="3505200"/>
              <a:ext cx="1981200" cy="1981200"/>
              <a:chOff x="3378200" y="3505200"/>
              <a:chExt cx="1981200" cy="1981200"/>
            </a:xfrm>
          </p:grpSpPr>
          <p:sp>
            <p:nvSpPr>
              <p:cNvPr id="11274" name="AutoShape 9"/>
              <p:cNvSpPr>
                <a:spLocks/>
              </p:cNvSpPr>
              <p:nvPr/>
            </p:nvSpPr>
            <p:spPr bwMode="auto">
              <a:xfrm>
                <a:off x="3378200" y="3505200"/>
                <a:ext cx="1981200" cy="1981200"/>
              </a:xfrm>
              <a:custGeom>
                <a:avLst/>
                <a:gdLst>
                  <a:gd name="T0" fmla="*/ 12471 w 24942"/>
                  <a:gd name="T1" fmla="*/ 0 h 21600"/>
                  <a:gd name="T2" fmla="*/ 23271 w 24942"/>
                  <a:gd name="T3" fmla="*/ 5400 h 21600"/>
                  <a:gd name="T4" fmla="*/ 23271 w 24942"/>
                  <a:gd name="T5" fmla="*/ 16200 h 21600"/>
                  <a:gd name="T6" fmla="*/ 12471 w 24942"/>
                  <a:gd name="T7" fmla="*/ 21600 h 21600"/>
                  <a:gd name="T8" fmla="*/ 1671 w 24942"/>
                  <a:gd name="T9" fmla="*/ 16200 h 21600"/>
                  <a:gd name="T10" fmla="*/ 1671 w 24942"/>
                  <a:gd name="T11" fmla="*/ 5400 h 21600"/>
                  <a:gd name="T12" fmla="*/ 12471 w 24942"/>
                  <a:gd name="T13" fmla="*/ 0 h 21600"/>
                  <a:gd name="T14" fmla="*/ 12471 w 24942"/>
                  <a:gd name="T1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942" h="21600">
                    <a:moveTo>
                      <a:pt x="12471" y="0"/>
                    </a:moveTo>
                    <a:lnTo>
                      <a:pt x="23271" y="5400"/>
                    </a:lnTo>
                    <a:lnTo>
                      <a:pt x="23271" y="16200"/>
                    </a:lnTo>
                    <a:lnTo>
                      <a:pt x="12471" y="21600"/>
                    </a:lnTo>
                    <a:lnTo>
                      <a:pt x="1671" y="16200"/>
                    </a:lnTo>
                    <a:lnTo>
                      <a:pt x="1671" y="5400"/>
                    </a:lnTo>
                    <a:lnTo>
                      <a:pt x="12471" y="0"/>
                    </a:lnTo>
                    <a:close/>
                    <a:moveTo>
                      <a:pt x="12471" y="0"/>
                    </a:moveTo>
                  </a:path>
                </a:pathLst>
              </a:custGeom>
              <a:solidFill>
                <a:srgbClr val="772F63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pic>
            <p:nvPicPr>
              <p:cNvPr id="11279" name="Picture 1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6500" y="3797300"/>
                <a:ext cx="1231900" cy="1231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94271"/>
              </p:ext>
            </p:extLst>
          </p:nvPr>
        </p:nvGraphicFramePr>
        <p:xfrm>
          <a:off x="360000" y="3237960"/>
          <a:ext cx="22626207" cy="5497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1760"/>
                <a:gridCol w="18424447"/>
              </a:tblGrid>
              <a:tr h="728585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Methods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Drawbacks</a:t>
                      </a:r>
                      <a:endParaRPr lang="en-US" sz="4000" dirty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Signature-based 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Ineffective to detect new attacks and variants of known attacks.</a:t>
                      </a:r>
                      <a:endParaRPr lang="en-US" sz="4000" dirty="0"/>
                    </a:p>
                  </a:txBody>
                  <a:tcPr/>
                </a:tc>
              </a:tr>
              <a:tr h="1315225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Anomaly-based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Learning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scope of the normal behavior is not a simple task. </a:t>
                      </a:r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Hence has high false positive rates.</a:t>
                      </a:r>
                      <a:endParaRPr lang="en-US" sz="4000" dirty="0" smtClean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pPr marL="0" indent="0">
                        <a:buFont typeface="Arial" charset="0"/>
                        <a:buNone/>
                      </a:pPr>
                      <a:r>
                        <a:rPr lang="en-US" sz="4000" dirty="0" smtClean="0"/>
                        <a:t>Specification-based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Human expert should</a:t>
                      </a:r>
                      <a:r>
                        <a:rPr lang="en-US" sz="40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manually define the rules of each specification.</a:t>
                      </a:r>
                      <a:endParaRPr lang="en-US" sz="4000" dirty="0" smtClean="0"/>
                    </a:p>
                    <a:p>
                      <a:pPr marL="571500" marR="0" indent="-571500" algn="l" defTabSz="91436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Char char="•"/>
                        <a:tabLst/>
                        <a:defRPr/>
                      </a:pPr>
                      <a:r>
                        <a:rPr lang="en-US" sz="40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This may not adapt to different environments and could be time-consuming and error-prone.</a:t>
                      </a:r>
                      <a:endParaRPr lang="en-US" sz="4000" dirty="0" smtClean="0"/>
                    </a:p>
                  </a:txBody>
                  <a:tcPr/>
                </a:tc>
              </a:tr>
              <a:tr h="766652">
                <a:tc>
                  <a:txBody>
                    <a:bodyPr/>
                    <a:lstStyle/>
                    <a:p>
                      <a:r>
                        <a:rPr lang="en-US" sz="4000" dirty="0" smtClean="0"/>
                        <a:t>Hybrid Approach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571500" indent="-571500">
                        <a:buFont typeface="Arial" charset="0"/>
                        <a:buChar char="•"/>
                      </a:pPr>
                      <a:r>
                        <a:rPr lang="en-US" sz="4000" dirty="0" smtClean="0"/>
                        <a:t>Computationally expensive</a:t>
                      </a:r>
                      <a:endParaRPr lang="en-US" sz="4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/>
      <p:bldP spid="11266" grpId="0" animBg="1"/>
      <p:bldP spid="112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2"/>
          <p:cNvSpPr>
            <a:spLocks/>
          </p:cNvSpPr>
          <p:nvPr/>
        </p:nvSpPr>
        <p:spPr bwMode="auto">
          <a:xfrm>
            <a:off x="360000" y="660400"/>
            <a:ext cx="1440000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300" b="1" dirty="0" smtClean="0">
                <a:solidFill>
                  <a:srgbClr val="3C3C3C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Graph-based Approach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5364" name="Rectangle 3"/>
          <p:cNvSpPr>
            <a:spLocks/>
          </p:cNvSpPr>
          <p:nvPr/>
        </p:nvSpPr>
        <p:spPr bwMode="auto">
          <a:xfrm>
            <a:off x="481367" y="4124782"/>
            <a:ext cx="12286697" cy="5685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 </a:t>
            </a:r>
            <a:r>
              <a:rPr lang="en-US" sz="4000" dirty="0">
                <a:latin typeface="+mj-lt"/>
              </a:rPr>
              <a:t>graph </a:t>
            </a:r>
            <a:r>
              <a:rPr lang="en-US" sz="4000" dirty="0" smtClean="0">
                <a:latin typeface="+mj-lt"/>
              </a:rPr>
              <a:t>naturally represents highly </a:t>
            </a:r>
            <a:r>
              <a:rPr lang="en-US" sz="4000" dirty="0">
                <a:latin typeface="+mj-lt"/>
              </a:rPr>
              <a:t>relational </a:t>
            </a:r>
            <a:r>
              <a:rPr lang="en-US" sz="4000" dirty="0" smtClean="0">
                <a:latin typeface="+mj-lt"/>
              </a:rPr>
              <a:t>and inter-dependent data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In </a:t>
            </a:r>
            <a:r>
              <a:rPr lang="en-US" sz="4000" dirty="0" err="1" smtClean="0">
                <a:latin typeface="+mj-lt"/>
              </a:rPr>
              <a:t>IoT</a:t>
            </a:r>
            <a:r>
              <a:rPr lang="en-US" sz="4000" dirty="0" smtClean="0">
                <a:latin typeface="+mj-lt"/>
              </a:rPr>
              <a:t> network, device can be </a:t>
            </a:r>
            <a:r>
              <a:rPr lang="en-US" sz="4000" dirty="0">
                <a:latin typeface="+mj-lt"/>
              </a:rPr>
              <a:t>treated as a node and the communication </a:t>
            </a:r>
            <a:r>
              <a:rPr lang="en-US" sz="4000" dirty="0" smtClean="0">
                <a:latin typeface="+mj-lt"/>
              </a:rPr>
              <a:t>as edges.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Anomalies could exhibit themselves as relational.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 smtClean="0">
                <a:latin typeface="+mj-lt"/>
              </a:rPr>
              <a:t>Only need the source and destination </a:t>
            </a:r>
            <a:r>
              <a:rPr lang="en-US" sz="4000" dirty="0">
                <a:latin typeface="+mj-lt"/>
              </a:rPr>
              <a:t>IP to build a </a:t>
            </a:r>
            <a:r>
              <a:rPr lang="en-US" sz="4000" dirty="0" smtClean="0">
                <a:latin typeface="+mj-lt"/>
              </a:rPr>
              <a:t>network graph.</a:t>
            </a:r>
          </a:p>
          <a:p>
            <a:pPr marL="571500" indent="-571500" algn="just">
              <a:buFont typeface="Arial" charset="0"/>
              <a:buChar char="•"/>
            </a:pPr>
            <a:r>
              <a:rPr lang="en-US" sz="4000" dirty="0">
                <a:latin typeface="+mj-lt"/>
              </a:rPr>
              <a:t>D</a:t>
            </a:r>
            <a:r>
              <a:rPr lang="en-US" sz="4000" dirty="0" smtClean="0">
                <a:latin typeface="+mj-lt"/>
              </a:rPr>
              <a:t>o </a:t>
            </a:r>
            <a:r>
              <a:rPr lang="en-US" sz="4000" dirty="0">
                <a:latin typeface="+mj-lt"/>
              </a:rPr>
              <a:t>not </a:t>
            </a:r>
            <a:r>
              <a:rPr lang="en-US" sz="4000" dirty="0" smtClean="0">
                <a:latin typeface="+mj-lt"/>
              </a:rPr>
              <a:t>need any </a:t>
            </a:r>
            <a:r>
              <a:rPr lang="en-US" sz="4000" dirty="0">
                <a:latin typeface="+mj-lt"/>
              </a:rPr>
              <a:t>extra information like traffic packet size, protocol, etc</a:t>
            </a:r>
            <a:r>
              <a:rPr lang="en-US" sz="4000" dirty="0" smtClean="0">
                <a:latin typeface="+mj-lt"/>
              </a:rPr>
              <a:t>.,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575" y="3086100"/>
            <a:ext cx="12350425" cy="672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53443" y="3473624"/>
            <a:ext cx="8995742" cy="5616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/>
          </p:cNvSpPr>
          <p:nvPr/>
        </p:nvSpPr>
        <p:spPr bwMode="auto">
          <a:xfrm>
            <a:off x="814736" y="3085004"/>
            <a:ext cx="733901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4400" b="1" dirty="0" smtClean="0">
                <a:solidFill>
                  <a:srgbClr val="3C3C3C"/>
                </a:solidFill>
                <a:latin typeface="+mj-lt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Why Graphs?</a:t>
            </a:r>
            <a:endParaRPr lang="en-US" sz="4400" b="1" dirty="0">
              <a:solidFill>
                <a:srgbClr val="3C3C3C"/>
              </a:solidFill>
              <a:latin typeface="+mj-lt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1" name="Rectangle 3"/>
          <p:cNvSpPr>
            <a:spLocks/>
          </p:cNvSpPr>
          <p:nvPr/>
        </p:nvSpPr>
        <p:spPr bwMode="auto">
          <a:xfrm>
            <a:off x="-12968" y="10197851"/>
            <a:ext cx="24384000" cy="3557167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b="1" dirty="0" smtClean="0"/>
              <a:t>	</a:t>
            </a:r>
            <a:r>
              <a:rPr lang="en-US" sz="4400" b="1" dirty="0" smtClean="0"/>
              <a:t>Proposed</a:t>
            </a:r>
            <a:r>
              <a:rPr lang="en-US" sz="4400" b="1" dirty="0"/>
              <a:t> </a:t>
            </a:r>
            <a:r>
              <a:rPr lang="en-US" sz="4400" b="1" dirty="0" smtClean="0"/>
              <a:t>Solutions :</a:t>
            </a:r>
            <a:endParaRPr lang="en-US" sz="4400" b="1" dirty="0"/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822376" y="10539271"/>
            <a:ext cx="18544889" cy="1008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just">
              <a:buFont typeface="Wingdings" charset="2"/>
              <a:buChar char="Ø"/>
            </a:pPr>
            <a:endParaRPr lang="en-US" sz="4000" dirty="0"/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1524226" y="11763410"/>
            <a:ext cx="22189053" cy="855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just"/>
            <a:r>
              <a:rPr lang="en-US" sz="4000" dirty="0"/>
              <a:t>We propose a novel </a:t>
            </a:r>
            <a:r>
              <a:rPr lang="en-US" sz="4000" dirty="0" smtClean="0"/>
              <a:t>approach </a:t>
            </a:r>
            <a:r>
              <a:rPr lang="en-US" sz="4000" dirty="0"/>
              <a:t>called </a:t>
            </a:r>
            <a:r>
              <a:rPr lang="en-US" sz="4000" b="1" dirty="0"/>
              <a:t>G</a:t>
            </a:r>
            <a:r>
              <a:rPr lang="en-US" sz="4000" dirty="0"/>
              <a:t>raph-based </a:t>
            </a:r>
            <a:r>
              <a:rPr lang="en-US" sz="4000" b="1" dirty="0"/>
              <a:t>O</a:t>
            </a:r>
            <a:r>
              <a:rPr lang="en-US" sz="4000" dirty="0"/>
              <a:t>utlier </a:t>
            </a:r>
            <a:r>
              <a:rPr lang="en-US" sz="4000" b="1" dirty="0"/>
              <a:t>D</a:t>
            </a:r>
            <a:r>
              <a:rPr lang="en-US" sz="4000" dirty="0"/>
              <a:t>etection in </a:t>
            </a:r>
            <a:r>
              <a:rPr lang="en-US" sz="4000" b="1" dirty="0"/>
              <a:t>I</a:t>
            </a:r>
            <a:r>
              <a:rPr lang="en-US" sz="4000" dirty="0"/>
              <a:t>nternet of </a:t>
            </a:r>
            <a:r>
              <a:rPr lang="en-US" sz="4000" b="1" dirty="0"/>
              <a:t>T</a:t>
            </a:r>
            <a:r>
              <a:rPr lang="en-US" sz="4000" dirty="0"/>
              <a:t>hings (GODIT) that </a:t>
            </a:r>
            <a:endParaRPr lang="en-US" sz="4000" dirty="0" smtClean="0"/>
          </a:p>
          <a:p>
            <a:pPr marL="857250" indent="-857250" algn="just">
              <a:buAutoNum type="romanLcParenBoth"/>
            </a:pPr>
            <a:r>
              <a:rPr lang="en-US" sz="4000" dirty="0" smtClean="0"/>
              <a:t>Represents smart home </a:t>
            </a:r>
            <a:r>
              <a:rPr lang="en-US" sz="4000" dirty="0" err="1" smtClean="0"/>
              <a:t>IoT</a:t>
            </a:r>
            <a:r>
              <a:rPr lang="en-US" sz="4000" dirty="0" smtClean="0"/>
              <a:t> traffic as a real-time graph stream, </a:t>
            </a:r>
          </a:p>
          <a:p>
            <a:pPr marL="857250" indent="-857250" algn="just">
              <a:buAutoNum type="romanLcParenBoth"/>
            </a:pPr>
            <a:r>
              <a:rPr lang="en-US" sz="4000" dirty="0" smtClean="0"/>
              <a:t>Efficiently </a:t>
            </a:r>
            <a:r>
              <a:rPr lang="en-US" sz="4000" dirty="0"/>
              <a:t>processes graph data, and </a:t>
            </a:r>
          </a:p>
          <a:p>
            <a:pPr marL="857250" indent="-857250" algn="just">
              <a:buAutoNum type="romanLcParenBoth"/>
            </a:pPr>
            <a:r>
              <a:rPr lang="en-US" sz="4000" dirty="0"/>
              <a:t>Detects DoS attacks in real-time.</a:t>
            </a:r>
            <a:endParaRPr lang="en-US" sz="4000" dirty="0">
              <a:latin typeface="Aleo" panose="020F0502020204030203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Oval 2"/>
          <p:cNvSpPr>
            <a:spLocks/>
          </p:cNvSpPr>
          <p:nvPr/>
        </p:nvSpPr>
        <p:spPr bwMode="auto">
          <a:xfrm>
            <a:off x="19253200" y="4114800"/>
            <a:ext cx="3797301" cy="3797300"/>
          </a:xfrm>
          <a:prstGeom prst="ellipse">
            <a:avLst/>
          </a:prstGeom>
          <a:solidFill>
            <a:srgbClr val="2C364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6" name="Freeform 3"/>
          <p:cNvSpPr>
            <a:spLocks/>
          </p:cNvSpPr>
          <p:nvPr/>
        </p:nvSpPr>
        <p:spPr bwMode="auto">
          <a:xfrm>
            <a:off x="20748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253143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7" name="Oval 4"/>
          <p:cNvSpPr>
            <a:spLocks/>
          </p:cNvSpPr>
          <p:nvPr/>
        </p:nvSpPr>
        <p:spPr bwMode="auto">
          <a:xfrm>
            <a:off x="19827879" y="4689476"/>
            <a:ext cx="2617789" cy="2617788"/>
          </a:xfrm>
          <a:prstGeom prst="ellipse">
            <a:avLst/>
          </a:prstGeom>
          <a:solidFill>
            <a:srgbClr val="344658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8" name="Oval 5"/>
          <p:cNvSpPr>
            <a:spLocks/>
          </p:cNvSpPr>
          <p:nvPr/>
        </p:nvSpPr>
        <p:spPr bwMode="auto">
          <a:xfrm>
            <a:off x="13284200" y="4114800"/>
            <a:ext cx="3797301" cy="3797300"/>
          </a:xfrm>
          <a:prstGeom prst="ellips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39" name="Freeform 6"/>
          <p:cNvSpPr>
            <a:spLocks/>
          </p:cNvSpPr>
          <p:nvPr/>
        </p:nvSpPr>
        <p:spPr bwMode="auto">
          <a:xfrm>
            <a:off x="14779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D6731B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0" name="Oval 7"/>
          <p:cNvSpPr>
            <a:spLocks/>
          </p:cNvSpPr>
          <p:nvPr/>
        </p:nvSpPr>
        <p:spPr bwMode="auto">
          <a:xfrm>
            <a:off x="13858879" y="4689476"/>
            <a:ext cx="2617789" cy="2617788"/>
          </a:xfrm>
          <a:prstGeom prst="ellipse">
            <a:avLst/>
          </a:prstGeom>
          <a:solidFill>
            <a:srgbClr val="E39D4A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1" name="Rectangle 8"/>
          <p:cNvSpPr>
            <a:spLocks/>
          </p:cNvSpPr>
          <p:nvPr/>
        </p:nvSpPr>
        <p:spPr bwMode="auto">
          <a:xfrm>
            <a:off x="360000" y="660400"/>
            <a:ext cx="24505408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8000" b="1" dirty="0"/>
              <a:t>G</a:t>
            </a:r>
            <a:r>
              <a:rPr lang="en-US" sz="8000" dirty="0"/>
              <a:t>raph-based </a:t>
            </a:r>
            <a:r>
              <a:rPr lang="en-US" sz="8000" b="1" dirty="0"/>
              <a:t>O</a:t>
            </a:r>
            <a:r>
              <a:rPr lang="en-US" sz="8000" dirty="0"/>
              <a:t>utlier </a:t>
            </a:r>
            <a:r>
              <a:rPr lang="en-US" sz="8000" b="1" dirty="0"/>
              <a:t>D</a:t>
            </a:r>
            <a:r>
              <a:rPr lang="en-US" sz="8000" dirty="0"/>
              <a:t>etection in </a:t>
            </a:r>
            <a:r>
              <a:rPr lang="en-US" sz="8000" b="1" dirty="0"/>
              <a:t>I</a:t>
            </a:r>
            <a:r>
              <a:rPr lang="en-US" sz="8000" dirty="0"/>
              <a:t>nternet of  </a:t>
            </a:r>
            <a:r>
              <a:rPr lang="en-US" sz="8000" b="1" dirty="0"/>
              <a:t>T</a:t>
            </a:r>
            <a:r>
              <a:rPr lang="en-US" sz="8000" dirty="0"/>
              <a:t>hings (GODIT)</a:t>
            </a:r>
            <a:endParaRPr lang="en-US" sz="80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sp>
        <p:nvSpPr>
          <p:cNvPr id="18442" name="Oval 9"/>
          <p:cNvSpPr>
            <a:spLocks/>
          </p:cNvSpPr>
          <p:nvPr/>
        </p:nvSpPr>
        <p:spPr bwMode="auto">
          <a:xfrm>
            <a:off x="7315200" y="4114800"/>
            <a:ext cx="3797301" cy="3797300"/>
          </a:xfrm>
          <a:prstGeom prst="ellips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3" name="Freeform 10"/>
          <p:cNvSpPr>
            <a:spLocks/>
          </p:cNvSpPr>
          <p:nvPr/>
        </p:nvSpPr>
        <p:spPr bwMode="auto">
          <a:xfrm>
            <a:off x="8810624" y="5130803"/>
            <a:ext cx="2287589" cy="2701926"/>
          </a:xfrm>
          <a:custGeom>
            <a:avLst/>
            <a:gdLst>
              <a:gd name="T0" fmla="*/ 0 w 20511"/>
              <a:gd name="T1" fmla="*/ 2129017 h 21600"/>
              <a:gd name="T2" fmla="*/ 927705 w 20511"/>
              <a:gd name="T3" fmla="*/ 2701925 h 21600"/>
              <a:gd name="T4" fmla="*/ 2279558 w 20511"/>
              <a:gd name="T5" fmla="*/ 652090 h 21600"/>
              <a:gd name="T6" fmla="*/ 1361556 w 20511"/>
              <a:gd name="T7" fmla="*/ 0 h 21600"/>
              <a:gd name="T8" fmla="*/ 0 w 20511"/>
              <a:gd name="T9" fmla="*/ 2129017 h 21600"/>
              <a:gd name="T10" fmla="*/ 0 w 20511"/>
              <a:gd name="T11" fmla="*/ 212901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0511" h="21600">
                <a:moveTo>
                  <a:pt x="0" y="17020"/>
                </a:moveTo>
                <a:lnTo>
                  <a:pt x="8318" y="21600"/>
                </a:lnTo>
                <a:cubicBezTo>
                  <a:pt x="8318" y="21600"/>
                  <a:pt x="21600" y="18553"/>
                  <a:pt x="20439" y="5213"/>
                </a:cubicBezTo>
                <a:lnTo>
                  <a:pt x="12208" y="0"/>
                </a:lnTo>
                <a:lnTo>
                  <a:pt x="0" y="17020"/>
                </a:lnTo>
                <a:close/>
                <a:moveTo>
                  <a:pt x="0" y="17020"/>
                </a:moveTo>
              </a:path>
            </a:pathLst>
          </a:custGeom>
          <a:solidFill>
            <a:srgbClr val="542444"/>
          </a:solidFill>
          <a:ln>
            <a:noFill/>
          </a:ln>
          <a:extLst>
            <a:ext uri="{91240B29-F687-4F45-9708-019B960494DF}">
              <a14:hiddenLine xmlns:a14="http://schemas.microsoft.com/office/drawing/2010/main" w="3175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4" name="Oval 11"/>
          <p:cNvSpPr>
            <a:spLocks/>
          </p:cNvSpPr>
          <p:nvPr/>
        </p:nvSpPr>
        <p:spPr bwMode="auto">
          <a:xfrm>
            <a:off x="7889879" y="4689476"/>
            <a:ext cx="2617789" cy="2617788"/>
          </a:xfrm>
          <a:prstGeom prst="ellipse">
            <a:avLst/>
          </a:prstGeom>
          <a:solidFill>
            <a:srgbClr val="772F63"/>
          </a:solidFill>
          <a:ln>
            <a:noFill/>
          </a:ln>
          <a:extLst>
            <a:ext uri="{91240B29-F687-4F45-9708-019B960494DF}">
              <a14:hiddenLine xmlns:a14="http://schemas.microsoft.com/office/drawing/2010/main" w="317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8" name="AutoShape 15"/>
          <p:cNvSpPr>
            <a:spLocks/>
          </p:cNvSpPr>
          <p:nvPr/>
        </p:nvSpPr>
        <p:spPr bwMode="auto">
          <a:xfrm rot="-8099999">
            <a:off x="17424401" y="5705478"/>
            <a:ext cx="736600" cy="736600"/>
          </a:xfrm>
          <a:prstGeom prst="rtTriangle">
            <a:avLst/>
          </a:prstGeom>
          <a:solidFill>
            <a:srgbClr val="E08A29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49" name="AutoShape 16"/>
          <p:cNvSpPr>
            <a:spLocks/>
          </p:cNvSpPr>
          <p:nvPr/>
        </p:nvSpPr>
        <p:spPr bwMode="auto">
          <a:xfrm rot="-8099999">
            <a:off x="11557001" y="5705478"/>
            <a:ext cx="736600" cy="736600"/>
          </a:xfrm>
          <a:prstGeom prst="rtTriangle">
            <a:avLst/>
          </a:prstGeom>
          <a:solidFill>
            <a:srgbClr val="66295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0" name="AutoShape 17"/>
          <p:cNvSpPr>
            <a:spLocks/>
          </p:cNvSpPr>
          <p:nvPr/>
        </p:nvSpPr>
        <p:spPr bwMode="auto">
          <a:xfrm rot="-8099999">
            <a:off x="5688012" y="5705478"/>
            <a:ext cx="736600" cy="736600"/>
          </a:xfrm>
          <a:prstGeom prst="rtTriangle">
            <a:avLst/>
          </a:prstGeom>
          <a:solidFill>
            <a:srgbClr val="56BDA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endParaRPr lang="en-US" dirty="0">
              <a:latin typeface="Aleo" panose="020F0502020204030203" pitchFamily="34" charset="0"/>
            </a:endParaRPr>
          </a:p>
        </p:txBody>
      </p:sp>
      <p:sp>
        <p:nvSpPr>
          <p:cNvPr id="18451" name="Rectangle 18"/>
          <p:cNvSpPr>
            <a:spLocks/>
          </p:cNvSpPr>
          <p:nvPr/>
        </p:nvSpPr>
        <p:spPr bwMode="auto">
          <a:xfrm>
            <a:off x="19989563" y="5755501"/>
            <a:ext cx="233410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Technology</a:t>
            </a:r>
          </a:p>
        </p:txBody>
      </p:sp>
      <p:sp>
        <p:nvSpPr>
          <p:cNvPr id="18452" name="Rectangle 19"/>
          <p:cNvSpPr>
            <a:spLocks/>
          </p:cNvSpPr>
          <p:nvPr/>
        </p:nvSpPr>
        <p:spPr bwMode="auto">
          <a:xfrm>
            <a:off x="14046278" y="5755501"/>
            <a:ext cx="22826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Assesment</a:t>
            </a:r>
          </a:p>
        </p:txBody>
      </p:sp>
      <p:sp>
        <p:nvSpPr>
          <p:cNvPr id="18453" name="Rectangle 20"/>
          <p:cNvSpPr>
            <a:spLocks/>
          </p:cNvSpPr>
          <p:nvPr/>
        </p:nvSpPr>
        <p:spPr bwMode="auto">
          <a:xfrm>
            <a:off x="8394409" y="5755501"/>
            <a:ext cx="165000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FFFFFF"/>
                </a:solidFill>
                <a:latin typeface="Aleo" panose="020F0502020204030203" pitchFamily="34" charset="0"/>
                <a:ea typeface="Aleo" panose="020F0502020204030203" pitchFamily="34" charset="0"/>
                <a:cs typeface="Aleo" panose="020F0502020204030203" pitchFamily="34" charset="0"/>
                <a:sym typeface="Aleo" panose="020F0502020204030203" pitchFamily="34" charset="0"/>
              </a:rPr>
              <a:t>Training</a:t>
            </a:r>
          </a:p>
        </p:txBody>
      </p:sp>
      <p:sp>
        <p:nvSpPr>
          <p:cNvPr id="18459" name="Rectangle 26"/>
          <p:cNvSpPr>
            <a:spLocks/>
          </p:cNvSpPr>
          <p:nvPr/>
        </p:nvSpPr>
        <p:spPr bwMode="auto">
          <a:xfrm>
            <a:off x="0" y="4074298"/>
            <a:ext cx="24383999" cy="44704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endParaRPr lang="en-US" dirty="0">
              <a:latin typeface="Aleo" panose="020F0502020204030203" pitchFamily="34" charset="0"/>
            </a:endParaRPr>
          </a:p>
        </p:txBody>
      </p:sp>
      <p:grpSp>
        <p:nvGrpSpPr>
          <p:cNvPr id="18460" name="Group 30"/>
          <p:cNvGrpSpPr>
            <a:grpSpLocks/>
          </p:cNvGrpSpPr>
          <p:nvPr/>
        </p:nvGrpSpPr>
        <p:grpSpPr bwMode="auto">
          <a:xfrm>
            <a:off x="7556408" y="5803450"/>
            <a:ext cx="9479050" cy="1068438"/>
            <a:chOff x="3848" y="182"/>
            <a:chExt cx="4156" cy="360"/>
          </a:xfrm>
        </p:grpSpPr>
        <p:sp>
          <p:nvSpPr>
            <p:cNvPr id="18485" name="AutoShape 27"/>
            <p:cNvSpPr>
              <a:spLocks/>
            </p:cNvSpPr>
            <p:nvPr/>
          </p:nvSpPr>
          <p:spPr bwMode="auto">
            <a:xfrm rot="13500001">
              <a:off x="3910" y="138"/>
              <a:ext cx="342" cy="466"/>
            </a:xfrm>
            <a:prstGeom prst="rtTriangle">
              <a:avLst/>
            </a:prstGeom>
            <a:solidFill>
              <a:srgbClr val="662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  <p:sp>
          <p:nvSpPr>
            <p:cNvPr id="18487" name="AutoShape 29"/>
            <p:cNvSpPr>
              <a:spLocks/>
            </p:cNvSpPr>
            <p:nvPr/>
          </p:nvSpPr>
          <p:spPr bwMode="auto">
            <a:xfrm rot="13643102">
              <a:off x="7608" y="146"/>
              <a:ext cx="359" cy="432"/>
            </a:xfrm>
            <a:prstGeom prst="rtTriangle">
              <a:avLst/>
            </a:prstGeom>
            <a:solidFill>
              <a:srgbClr val="E08A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endParaRPr lang="en-US" dirty="0">
                <a:latin typeface="Aleo" panose="020F0502020204030203" pitchFamily="34" charset="0"/>
              </a:endParaRPr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9763798" y="4455804"/>
            <a:ext cx="4680000" cy="6918307"/>
            <a:chOff x="12842850" y="4114800"/>
            <a:chExt cx="4680000" cy="6918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7" name="Rectangle 24"/>
                <p:cNvSpPr>
                  <a:spLocks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pPr marL="0" lvl="1" indent="0"/>
                  <a:r>
                    <a:rPr lang="en-US" sz="4000" dirty="0"/>
                    <a:t>Generating a fixed-sized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𝑑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dimensional graph sketch using discriminative shingles</a:t>
                  </a:r>
                </a:p>
              </p:txBody>
            </p:sp>
          </mc:Choice>
          <mc:Fallback xmlns="">
            <p:sp>
              <p:nvSpPr>
                <p:cNvPr id="18457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842850" y="8570893"/>
                  <a:ext cx="4680000" cy="246221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085" t="-5941" r="-6649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upa 3"/>
            <p:cNvGrpSpPr/>
            <p:nvPr/>
          </p:nvGrpSpPr>
          <p:grpSpPr>
            <a:xfrm>
              <a:off x="13284200" y="4114800"/>
              <a:ext cx="3797300" cy="3797300"/>
              <a:chOff x="13284200" y="4114800"/>
              <a:chExt cx="3797300" cy="3797300"/>
            </a:xfrm>
          </p:grpSpPr>
          <p:sp>
            <p:nvSpPr>
              <p:cNvPr id="18477" name="Oval 37"/>
              <p:cNvSpPr>
                <a:spLocks/>
              </p:cNvSpPr>
              <p:nvPr/>
            </p:nvSpPr>
            <p:spPr bwMode="auto">
              <a:xfrm>
                <a:off x="13284200" y="4114800"/>
                <a:ext cx="3797300" cy="3797300"/>
              </a:xfrm>
              <a:prstGeom prst="ellipse">
                <a:avLst/>
              </a:prstGeom>
              <a:solidFill>
                <a:srgbClr val="E08A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8" name="Freeform 38"/>
              <p:cNvSpPr>
                <a:spLocks/>
              </p:cNvSpPr>
              <p:nvPr/>
            </p:nvSpPr>
            <p:spPr bwMode="auto">
              <a:xfrm>
                <a:off x="14779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D6731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9" name="Oval 39"/>
              <p:cNvSpPr>
                <a:spLocks/>
              </p:cNvSpPr>
              <p:nvPr/>
            </p:nvSpPr>
            <p:spPr bwMode="auto">
              <a:xfrm>
                <a:off x="13858875" y="4689475"/>
                <a:ext cx="2617788" cy="2617788"/>
              </a:xfrm>
              <a:prstGeom prst="ellipse">
                <a:avLst/>
              </a:prstGeom>
              <a:solidFill>
                <a:srgbClr val="E39D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6" name="Rectangle 41"/>
              <p:cNvSpPr>
                <a:spLocks/>
              </p:cNvSpPr>
              <p:nvPr/>
            </p:nvSpPr>
            <p:spPr bwMode="auto">
              <a:xfrm>
                <a:off x="14049544" y="5478502"/>
                <a:ext cx="2276137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Graph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Sketching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9" name="Grupa 8"/>
          <p:cNvGrpSpPr/>
          <p:nvPr/>
        </p:nvGrpSpPr>
        <p:grpSpPr>
          <a:xfrm>
            <a:off x="17356401" y="4377204"/>
            <a:ext cx="4680000" cy="6976173"/>
            <a:chOff x="18811850" y="4114800"/>
            <a:chExt cx="4680000" cy="6976172"/>
          </a:xfrm>
        </p:grpSpPr>
        <p:sp>
          <p:nvSpPr>
            <p:cNvPr id="18455" name="Rectangle 22"/>
            <p:cNvSpPr>
              <a:spLocks/>
            </p:cNvSpPr>
            <p:nvPr/>
          </p:nvSpPr>
          <p:spPr bwMode="auto">
            <a:xfrm>
              <a:off x="18811850" y="8628759"/>
              <a:ext cx="4680000" cy="2462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algn="ctr"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56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4000" dirty="0" smtClean="0"/>
                <a:t>DoS attack detection in graph stream using</a:t>
              </a:r>
            </a:p>
            <a:p>
              <a:pPr eaLnBrk="1" hangingPunct="1"/>
              <a:r>
                <a:rPr lang="en-US" sz="4000" dirty="0" smtClean="0"/>
                <a:t>Robust </a:t>
              </a:r>
              <a:r>
                <a:rPr lang="en-US" sz="4000" dirty="0"/>
                <a:t>Random Cut Forests (RRCF</a:t>
              </a:r>
              <a:r>
                <a:rPr lang="en-US" sz="4000" dirty="0" smtClean="0"/>
                <a:t>) </a:t>
              </a:r>
              <a:endParaRPr lang="en-US" sz="4000" dirty="0">
                <a:solidFill>
                  <a:schemeClr val="tx1"/>
                </a:solidFill>
                <a:latin typeface="Lato Light" panose="020F03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 panose="020F0502020204030203" pitchFamily="34" charset="0"/>
              </a:endParaRPr>
            </a:p>
          </p:txBody>
        </p:sp>
        <p:grpSp>
          <p:nvGrpSpPr>
            <p:cNvPr id="5" name="Grupa 4"/>
            <p:cNvGrpSpPr/>
            <p:nvPr/>
          </p:nvGrpSpPr>
          <p:grpSpPr>
            <a:xfrm>
              <a:off x="19253200" y="4114800"/>
              <a:ext cx="3797300" cy="3797300"/>
              <a:chOff x="19253200" y="4114800"/>
              <a:chExt cx="3797300" cy="3797300"/>
            </a:xfrm>
          </p:grpSpPr>
          <p:sp>
            <p:nvSpPr>
              <p:cNvPr id="18472" name="Oval 43"/>
              <p:cNvSpPr>
                <a:spLocks/>
              </p:cNvSpPr>
              <p:nvPr/>
            </p:nvSpPr>
            <p:spPr bwMode="auto">
              <a:xfrm>
                <a:off x="19253200" y="4114800"/>
                <a:ext cx="3797300" cy="3797300"/>
              </a:xfrm>
              <a:prstGeom prst="ellipse">
                <a:avLst/>
              </a:prstGeom>
              <a:solidFill>
                <a:srgbClr val="2C36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3" name="Freeform 44"/>
              <p:cNvSpPr>
                <a:spLocks/>
              </p:cNvSpPr>
              <p:nvPr/>
            </p:nvSpPr>
            <p:spPr bwMode="auto">
              <a:xfrm>
                <a:off x="20748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2531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4" name="Oval 45"/>
              <p:cNvSpPr>
                <a:spLocks/>
              </p:cNvSpPr>
              <p:nvPr/>
            </p:nvSpPr>
            <p:spPr bwMode="auto">
              <a:xfrm>
                <a:off x="19827875" y="4689475"/>
                <a:ext cx="2617788" cy="2617788"/>
              </a:xfrm>
              <a:prstGeom prst="ellipse">
                <a:avLst/>
              </a:prstGeom>
              <a:solidFill>
                <a:srgbClr val="3446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71" name="Rectangle 47"/>
              <p:cNvSpPr>
                <a:spLocks/>
              </p:cNvSpPr>
              <p:nvPr/>
            </p:nvSpPr>
            <p:spPr bwMode="auto">
              <a:xfrm>
                <a:off x="19802075" y="5478502"/>
                <a:ext cx="270907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DoS Attack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Detection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  <p:grpSp>
        <p:nvGrpSpPr>
          <p:cNvPr id="7" name="Grupa 6"/>
          <p:cNvGrpSpPr/>
          <p:nvPr/>
        </p:nvGrpSpPr>
        <p:grpSpPr>
          <a:xfrm>
            <a:off x="3044775" y="4377204"/>
            <a:ext cx="4680000" cy="6996907"/>
            <a:chOff x="6951264" y="4114800"/>
            <a:chExt cx="4680000" cy="69969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56" name="Rectangle 23"/>
                <p:cNvSpPr>
                  <a:spLocks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>
                  <a:spAutoFit/>
                </a:bodyPr>
                <a:lstStyle>
                  <a:lvl1pPr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1pPr>
                  <a:lvl2pPr marL="742950" indent="-28575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2pPr>
                  <a:lvl3pPr marL="11430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3pPr>
                  <a:lvl4pPr marL="16002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4pPr>
                  <a:lvl5pPr marL="2057400" indent="-228600" algn="ctr"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5600">
                      <a:solidFill>
                        <a:srgbClr val="000000"/>
                      </a:solidFill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defRPr>
                  </a:lvl9pPr>
                </a:lstStyle>
                <a:p>
                  <a:r>
                    <a:rPr lang="en-US" sz="4000" dirty="0"/>
                    <a:t>Perform biased random walk to produce </a:t>
                  </a:r>
                  <a:r>
                    <a:rPr lang="en-US" sz="4000" dirty="0" smtClean="0"/>
                    <a:t>a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</m:oMath>
                  </a14:m>
                  <a:r>
                    <a:rPr lang="en-US" sz="4000" dirty="0"/>
                    <a:t>shingle (like </a:t>
                  </a:r>
                  <a14:m>
                    <m:oMath xmlns:m="http://schemas.openxmlformats.org/officeDocument/2006/math">
                      <m:r>
                        <a:rPr lang="en-US" sz="4000" i="1" dirty="0">
                          <a:latin typeface="Cambria Math" charset="0"/>
                        </a:rPr>
                        <m:t>𝑛</m:t>
                      </m:r>
                      <m:r>
                        <a:rPr lang="en-US" sz="4000" i="1" dirty="0">
                          <a:latin typeface="Cambria Math" charset="0"/>
                        </a:rPr>
                        <m:t>−</m:t>
                      </m:r>
                      <m:r>
                        <a:rPr lang="en-US" sz="4000" i="1" dirty="0">
                          <a:latin typeface="Cambria Math" charset="0"/>
                        </a:rPr>
                        <m:t>𝑔</m:t>
                      </m:r>
                    </m:oMath>
                  </a14:m>
                  <a:r>
                    <a:rPr lang="en-US" sz="4000" dirty="0"/>
                    <a:t>ram ). </a:t>
                  </a:r>
                </a:p>
              </p:txBody>
            </p:sp>
          </mc:Choice>
          <mc:Fallback xmlns="">
            <p:sp>
              <p:nvSpPr>
                <p:cNvPr id="18456" name="Rectangle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51264" y="8649493"/>
                  <a:ext cx="4680000" cy="246221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255" t="-5941" r="-6510" b="-11881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" name="Grupa 2"/>
            <p:cNvGrpSpPr/>
            <p:nvPr/>
          </p:nvGrpSpPr>
          <p:grpSpPr>
            <a:xfrm>
              <a:off x="7315200" y="4114800"/>
              <a:ext cx="3797300" cy="3797300"/>
              <a:chOff x="7315200" y="4114800"/>
              <a:chExt cx="3797300" cy="3797300"/>
            </a:xfrm>
          </p:grpSpPr>
          <p:sp>
            <p:nvSpPr>
              <p:cNvPr id="18467" name="Oval 49"/>
              <p:cNvSpPr>
                <a:spLocks/>
              </p:cNvSpPr>
              <p:nvPr/>
            </p:nvSpPr>
            <p:spPr bwMode="auto">
              <a:xfrm>
                <a:off x="7315200" y="4114800"/>
                <a:ext cx="3797300" cy="3797300"/>
              </a:xfrm>
              <a:prstGeom prst="ellipse">
                <a:avLst/>
              </a:prstGeom>
              <a:solidFill>
                <a:srgbClr val="6629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8" name="Freeform 50"/>
              <p:cNvSpPr>
                <a:spLocks/>
              </p:cNvSpPr>
              <p:nvPr/>
            </p:nvSpPr>
            <p:spPr bwMode="auto">
              <a:xfrm>
                <a:off x="8810625" y="5130800"/>
                <a:ext cx="2287588" cy="2701925"/>
              </a:xfrm>
              <a:custGeom>
                <a:avLst/>
                <a:gdLst>
                  <a:gd name="T0" fmla="*/ 0 w 20511"/>
                  <a:gd name="T1" fmla="*/ 1341 h 21600"/>
                  <a:gd name="T2" fmla="*/ 584 w 20511"/>
                  <a:gd name="T3" fmla="*/ 1702 h 21600"/>
                  <a:gd name="T4" fmla="*/ 1436 w 20511"/>
                  <a:gd name="T5" fmla="*/ 411 h 21600"/>
                  <a:gd name="T6" fmla="*/ 858 w 20511"/>
                  <a:gd name="T7" fmla="*/ 0 h 21600"/>
                  <a:gd name="T8" fmla="*/ 0 w 20511"/>
                  <a:gd name="T9" fmla="*/ 1341 h 21600"/>
                  <a:gd name="T10" fmla="*/ 0 w 20511"/>
                  <a:gd name="T11" fmla="*/ 134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0511" h="21600">
                    <a:moveTo>
                      <a:pt x="0" y="17020"/>
                    </a:moveTo>
                    <a:lnTo>
                      <a:pt x="8318" y="21600"/>
                    </a:lnTo>
                    <a:cubicBezTo>
                      <a:pt x="8318" y="21600"/>
                      <a:pt x="21600" y="18553"/>
                      <a:pt x="20439" y="5213"/>
                    </a:cubicBezTo>
                    <a:lnTo>
                      <a:pt x="12208" y="0"/>
                    </a:lnTo>
                    <a:lnTo>
                      <a:pt x="0" y="17020"/>
                    </a:lnTo>
                    <a:close/>
                    <a:moveTo>
                      <a:pt x="0" y="17020"/>
                    </a:moveTo>
                  </a:path>
                </a:pathLst>
              </a:custGeom>
              <a:solidFill>
                <a:srgbClr val="54244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9" name="Oval 51"/>
              <p:cNvSpPr>
                <a:spLocks/>
              </p:cNvSpPr>
              <p:nvPr/>
            </p:nvSpPr>
            <p:spPr bwMode="auto">
              <a:xfrm>
                <a:off x="7889875" y="4689475"/>
                <a:ext cx="2617788" cy="2617788"/>
              </a:xfrm>
              <a:prstGeom prst="ellipse">
                <a:avLst/>
              </a:prstGeom>
              <a:solidFill>
                <a:srgbClr val="772F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endParaRPr lang="en-US" dirty="0">
                  <a:latin typeface="Aleo" panose="020F0502020204030203" pitchFamily="34" charset="0"/>
                </a:endParaRPr>
              </a:p>
            </p:txBody>
          </p:sp>
          <p:sp>
            <p:nvSpPr>
              <p:cNvPr id="18466" name="Rectangle 53"/>
              <p:cNvSpPr>
                <a:spLocks/>
              </p:cNvSpPr>
              <p:nvPr/>
            </p:nvSpPr>
            <p:spPr bwMode="auto">
              <a:xfrm>
                <a:off x="8166942" y="5478501"/>
                <a:ext cx="2104935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Random </a:t>
                </a:r>
              </a:p>
              <a:p>
                <a:pPr eaLnBrk="1" hangingPunct="1"/>
                <a:r>
                  <a:rPr lang="en-US" sz="3600" b="1" dirty="0" smtClean="0">
                    <a:solidFill>
                      <a:srgbClr val="FFFFFF"/>
                    </a:solidFill>
                    <a:latin typeface="+mj-lt"/>
                    <a:ea typeface="Aleo" panose="020F0502020204030203" pitchFamily="34" charset="0"/>
                    <a:cs typeface="Aleo" panose="020F0502020204030203" pitchFamily="34" charset="0"/>
                    <a:sym typeface="Aleo" panose="020F0502020204030203" pitchFamily="34" charset="0"/>
                  </a:rPr>
                  <a:t>Walk</a:t>
                </a:r>
                <a:endParaRPr lang="en-US" sz="3600" b="1" dirty="0">
                  <a:solidFill>
                    <a:srgbClr val="FFFFFF"/>
                  </a:solidFill>
                  <a:latin typeface="+mj-lt"/>
                  <a:ea typeface="Aleo" panose="020F0502020204030203" pitchFamily="34" charset="0"/>
                  <a:cs typeface="Aleo" panose="020F0502020204030203" pitchFamily="34" charset="0"/>
                  <a:sym typeface="Aleo" panose="020F050202020403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0371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/>
          <p:cNvSpPr>
            <a:spLocks/>
          </p:cNvSpPr>
          <p:nvPr/>
        </p:nvSpPr>
        <p:spPr bwMode="auto">
          <a:xfrm>
            <a:off x="360000" y="724148"/>
            <a:ext cx="24649424" cy="1447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l" eaLnBrk="1" hangingPunct="1"/>
            <a:r>
              <a:rPr lang="en-US" sz="9600" b="1" dirty="0" smtClean="0"/>
              <a:t>GODIT Overview</a:t>
            </a:r>
            <a:endParaRPr lang="en-US" sz="9300" b="1" dirty="0">
              <a:solidFill>
                <a:srgbClr val="3C3C3C"/>
              </a:solidFill>
              <a:latin typeface="Aleo" panose="020F0502020204030203" pitchFamily="34" charset="0"/>
              <a:ea typeface="Aleo" panose="020F0502020204030203" pitchFamily="34" charset="0"/>
              <a:cs typeface="Aleo" panose="020F0502020204030203" pitchFamily="34" charset="0"/>
              <a:sym typeface="Aleo" panose="020F0502020204030203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248" y="3167623"/>
            <a:ext cx="4415176" cy="48150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424" y="3167623"/>
            <a:ext cx="8424936" cy="47839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9921" y="3215876"/>
            <a:ext cx="5514368" cy="4794252"/>
          </a:xfrm>
          <a:prstGeom prst="rect">
            <a:avLst/>
          </a:prstGeom>
        </p:spPr>
      </p:pic>
      <p:sp>
        <p:nvSpPr>
          <p:cNvPr id="22" name="Rectangle 3"/>
          <p:cNvSpPr>
            <a:spLocks/>
          </p:cNvSpPr>
          <p:nvPr/>
        </p:nvSpPr>
        <p:spPr bwMode="auto">
          <a:xfrm>
            <a:off x="-12968" y="7951597"/>
            <a:ext cx="24384000" cy="5803422"/>
          </a:xfrm>
          <a:prstGeom prst="rect">
            <a:avLst/>
          </a:pr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endParaRPr lang="en-US" sz="4000" dirty="0">
              <a:latin typeface="Ale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/>
              <p:cNvSpPr>
                <a:spLocks/>
              </p:cNvSpPr>
              <p:nvPr/>
            </p:nvSpPr>
            <p:spPr bwMode="auto">
              <a:xfrm>
                <a:off x="487870" y="8443461"/>
                <a:ext cx="18544889" cy="1008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Represents smart home </a:t>
                </a:r>
                <a:r>
                  <a:rPr lang="en-US" sz="4000" dirty="0" err="1"/>
                  <a:t>IoT</a:t>
                </a:r>
                <a:r>
                  <a:rPr lang="en-US" sz="4000" dirty="0"/>
                  <a:t> traffic as a real-time graph </a:t>
                </a:r>
                <a:r>
                  <a:rPr lang="en-US" sz="4000" dirty="0" smtClean="0"/>
                  <a:t>stream</a:t>
                </a:r>
              </a:p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Perform </a:t>
                </a:r>
                <a:r>
                  <a:rPr lang="en-US" sz="4000" dirty="0"/>
                  <a:t>biased random walk to </a:t>
                </a:r>
                <a:r>
                  <a:rPr lang="en-US" sz="4000" dirty="0" smtClean="0"/>
                  <a:t>generate </a:t>
                </a:r>
                <a:r>
                  <a:rPr lang="en-US" sz="4000" dirty="0"/>
                  <a:t>a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shingle (like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𝑛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  <m:r>
                      <a:rPr lang="en-US" sz="4000" i="1" dirty="0">
                        <a:latin typeface="Cambria Math" charset="0"/>
                      </a:rPr>
                      <m:t>𝑔</m:t>
                    </m:r>
                  </m:oMath>
                </a14:m>
                <a:r>
                  <a:rPr lang="en-US" sz="4000" dirty="0"/>
                  <a:t>ram ). </a:t>
                </a:r>
              </a:p>
            </p:txBody>
          </p:sp>
        </mc:Choice>
        <mc:Fallback xmlns="">
          <p:sp>
            <p:nvSpPr>
              <p:cNvPr id="2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870" y="8443461"/>
                <a:ext cx="18544889" cy="1008118"/>
              </a:xfrm>
              <a:prstGeom prst="rect">
                <a:avLst/>
              </a:prstGeom>
              <a:blipFill rotWithShape="0">
                <a:blip r:embed="rId6"/>
                <a:stretch>
                  <a:fillRect l="-1545" t="-26061" b="-412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3"/>
              <p:cNvSpPr>
                <a:spLocks/>
              </p:cNvSpPr>
              <p:nvPr/>
            </p:nvSpPr>
            <p:spPr bwMode="auto">
              <a:xfrm>
                <a:off x="487870" y="10720534"/>
                <a:ext cx="21872498" cy="1251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1pPr>
                <a:lvl2pPr marL="742950" indent="-28575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2pPr>
                <a:lvl3pPr marL="11430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3pPr>
                <a:lvl4pPr marL="16002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4pPr>
                <a:lvl5pPr marL="2057400" indent="-228600" algn="ctr"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5600">
                    <a:solidFill>
                      <a:srgbClr val="000000"/>
                    </a:solidFill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defRPr>
                </a:lvl9pPr>
              </a:lstStyle>
              <a:p>
                <a:pPr marL="571500" indent="-571500" algn="just">
                  <a:buFont typeface="Wingdings" charset="2"/>
                  <a:buChar char="Ø"/>
                </a:pPr>
                <a:r>
                  <a:rPr lang="en-US" sz="4000" dirty="0" smtClean="0"/>
                  <a:t>Find top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charset="0"/>
                      </a:rPr>
                      <m:t>𝑑</m:t>
                    </m:r>
                    <m:r>
                      <a:rPr lang="en-US" sz="4000" i="1" dirty="0" smtClean="0">
                        <a:latin typeface="Cambria Math" charset="0"/>
                      </a:rPr>
                      <m:t>− </m:t>
                    </m:r>
                  </m:oMath>
                </a14:m>
                <a:r>
                  <a:rPr lang="en-US" sz="4000" dirty="0" smtClean="0"/>
                  <a:t>discriminative </a:t>
                </a:r>
                <a:r>
                  <a:rPr lang="en-US" sz="4000" dirty="0"/>
                  <a:t>shingles </a:t>
                </a:r>
                <a:r>
                  <a:rPr lang="en-US" sz="4000" dirty="0" smtClean="0"/>
                  <a:t>using </a:t>
                </a:r>
                <a:r>
                  <a:rPr lang="en-US" sz="4000" dirty="0"/>
                  <a:t>entropy-based measures</a:t>
                </a:r>
                <a:r>
                  <a:rPr lang="en-US" sz="4000" dirty="0" smtClean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Generating a fixed-sized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𝑑</m:t>
                    </m:r>
                    <m:r>
                      <a:rPr lang="en-US" sz="4000" i="1" dirty="0">
                        <a:latin typeface="Cambria Math" charset="0"/>
                      </a:rPr>
                      <m:t>−</m:t>
                    </m:r>
                  </m:oMath>
                </a14:m>
                <a:r>
                  <a:rPr lang="en-US" sz="4000" dirty="0"/>
                  <a:t>dimensional graph sketch using discriminative </a:t>
                </a:r>
                <a:r>
                  <a:rPr lang="en-US" sz="4000" dirty="0" smtClean="0"/>
                  <a:t>shingles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r>
                  <a:rPr lang="en-US" sz="4000" dirty="0"/>
                  <a:t>Sketch vector hold cost of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𝑆</m:t>
                    </m:r>
                    <m:r>
                      <a:rPr lang="en-US" sz="4000" i="1" baseline="-25000" dirty="0">
                        <a:latin typeface="Cambria Math" charset="0"/>
                      </a:rPr>
                      <m:t>𝑑</m:t>
                    </m:r>
                  </m:oMath>
                </a14:m>
                <a:r>
                  <a:rPr lang="en-US" sz="4000" dirty="0"/>
                  <a:t> in each graph </a:t>
                </a:r>
                <a14:m>
                  <m:oMath xmlns:m="http://schemas.openxmlformats.org/officeDocument/2006/math">
                    <m:r>
                      <a:rPr lang="en-US" sz="4000" i="1" dirty="0">
                        <a:latin typeface="Cambria Math" charset="0"/>
                      </a:rPr>
                      <m:t>𝐺</m:t>
                    </m:r>
                    <m:r>
                      <a:rPr lang="en-US" sz="4000" i="1" baseline="-25000" dirty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sz="4000" dirty="0"/>
                  <a:t>.</a:t>
                </a:r>
              </a:p>
              <a:p>
                <a:pPr marL="571500" lvl="1" indent="-571500" algn="just">
                  <a:buFont typeface="Wingdings" charset="2"/>
                  <a:buChar char="Ø"/>
                </a:pPr>
                <a:endParaRPr lang="en-US" sz="4000" dirty="0"/>
              </a:p>
              <a:p>
                <a:pPr marL="571500" indent="-571500" algn="just">
                  <a:buFont typeface="Wingdings" charset="2"/>
                  <a:buChar char="Ø"/>
                </a:pPr>
                <a:endParaRPr lang="en-US" sz="4000" dirty="0" smtClean="0"/>
              </a:p>
            </p:txBody>
          </p:sp>
        </mc:Choice>
        <mc:Fallback xmlns="">
          <p:sp>
            <p:nvSpPr>
              <p:cNvPr id="2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870" y="10720534"/>
                <a:ext cx="21872498" cy="1251798"/>
              </a:xfrm>
              <a:prstGeom prst="rect">
                <a:avLst/>
              </a:prstGeom>
              <a:blipFill rotWithShape="0">
                <a:blip r:embed="rId7"/>
                <a:stretch>
                  <a:fillRect l="-1310" t="-843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3"/>
          <p:cNvSpPr>
            <a:spLocks/>
          </p:cNvSpPr>
          <p:nvPr/>
        </p:nvSpPr>
        <p:spPr bwMode="auto">
          <a:xfrm>
            <a:off x="487870" y="11671354"/>
            <a:ext cx="23846770" cy="184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algn="ctr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marL="571500" lvl="1" indent="-571500" algn="l">
              <a:buFont typeface="Wingdings" charset="2"/>
              <a:buChar char="Ø"/>
            </a:pPr>
            <a:r>
              <a:rPr lang="en-US" sz="4000" dirty="0" smtClean="0"/>
              <a:t>Anomaly </a:t>
            </a:r>
            <a:r>
              <a:rPr lang="en-US" sz="4000" dirty="0"/>
              <a:t>(DoS) detection on graph sketches</a:t>
            </a:r>
          </a:p>
          <a:p>
            <a:pPr marL="571500" indent="-571500" algn="l">
              <a:buFont typeface="Wingdings" charset="2"/>
              <a:buChar char="Ø"/>
            </a:pPr>
            <a:r>
              <a:rPr lang="en-US" sz="4000" dirty="0" smtClean="0">
                <a:solidFill>
                  <a:schemeClr val="tx1"/>
                </a:solidFill>
              </a:rPr>
              <a:t>The </a:t>
            </a:r>
            <a:r>
              <a:rPr lang="en-US" sz="4000" dirty="0">
                <a:solidFill>
                  <a:schemeClr val="tx1"/>
                </a:solidFill>
              </a:rPr>
              <a:t>similar graph share higher proximity (shown by </a:t>
            </a:r>
            <a:r>
              <a:rPr lang="en-US" sz="4000" dirty="0" err="1">
                <a:solidFill>
                  <a:schemeClr val="tx1"/>
                </a:solidFill>
              </a:rPr>
              <a:t>Jaccard</a:t>
            </a:r>
            <a:r>
              <a:rPr lang="en-US" sz="4000" dirty="0">
                <a:solidFill>
                  <a:schemeClr val="tx1"/>
                </a:solidFill>
              </a:rPr>
              <a:t> similarity</a:t>
            </a:r>
            <a:r>
              <a:rPr lang="en-US" sz="4000" dirty="0" smtClean="0">
                <a:solidFill>
                  <a:schemeClr val="tx1"/>
                </a:solidFill>
              </a:rPr>
              <a:t>) and dissimilar graph are mapped far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02141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ABB0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er #4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663366"/>
      </a:accent1>
      <a:accent2>
        <a:srgbClr val="333399"/>
      </a:accent2>
      <a:accent3>
        <a:srgbClr val="F7F7F7"/>
      </a:accent3>
      <a:accent4>
        <a:srgbClr val="000000"/>
      </a:accent4>
      <a:accent5>
        <a:srgbClr val="B8ADB8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4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52BEB0"/>
      </a:accent1>
      <a:accent2>
        <a:srgbClr val="333399"/>
      </a:accent2>
      <a:accent3>
        <a:srgbClr val="F7F7F7"/>
      </a:accent3>
      <a:accent4>
        <a:srgbClr val="000000"/>
      </a:accent4>
      <a:accent5>
        <a:srgbClr val="B3DBD4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aster #6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6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6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aster #7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7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Master #8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8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Master #12">
  <a:themeElements>
    <a:clrScheme name="">
      <a:dk1>
        <a:srgbClr val="000000"/>
      </a:dk1>
      <a:lt1>
        <a:srgbClr val="F1F1F1"/>
      </a:lt1>
      <a:dk2>
        <a:srgbClr val="000000"/>
      </a:dk2>
      <a:lt2>
        <a:srgbClr val="808080"/>
      </a:lt2>
      <a:accent1>
        <a:srgbClr val="DFDFDF"/>
      </a:accent1>
      <a:accent2>
        <a:srgbClr val="333399"/>
      </a:accent2>
      <a:accent3>
        <a:srgbClr val="F7F7F7"/>
      </a:accent3>
      <a:accent4>
        <a:srgbClr val="000000"/>
      </a:accent4>
      <a:accent5>
        <a:srgbClr val="ECECEC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12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Master #1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3827</TotalTime>
  <Pages>0</Pages>
  <Words>1781</Words>
  <Characters>0</Characters>
  <Application>Microsoft Macintosh PowerPoint</Application>
  <PresentationFormat>Custom</PresentationFormat>
  <Lines>0</Lines>
  <Paragraphs>234</Paragraphs>
  <Slides>24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Aleo</vt:lpstr>
      <vt:lpstr>Arial</vt:lpstr>
      <vt:lpstr>Calibri</vt:lpstr>
      <vt:lpstr>Cambria Math</vt:lpstr>
      <vt:lpstr>Gill Sans</vt:lpstr>
      <vt:lpstr>Lato</vt:lpstr>
      <vt:lpstr>Lato Light</vt:lpstr>
      <vt:lpstr>Tahoma</vt:lpstr>
      <vt:lpstr>Wingdings</vt:lpstr>
      <vt:lpstr>ヒラギノ角ゴ ProN W3</vt:lpstr>
      <vt:lpstr>Master #2</vt:lpstr>
      <vt:lpstr>Master #4</vt:lpstr>
      <vt:lpstr>Master #5</vt:lpstr>
      <vt:lpstr>Master #6</vt:lpstr>
      <vt:lpstr>Master #7</vt:lpstr>
      <vt:lpstr>Master #8</vt:lpstr>
      <vt:lpstr>Master #12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Anomaly Detection</vt:lpstr>
      <vt:lpstr>Dataset</vt:lpstr>
      <vt:lpstr>PowerPoint Presentation</vt:lpstr>
      <vt:lpstr>Static Settings:</vt:lpstr>
      <vt:lpstr>PowerPoint Presentation</vt:lpstr>
      <vt:lpstr>PowerPoint Presentation</vt:lpstr>
      <vt:lpstr>Streaming Settings:</vt:lpstr>
      <vt:lpstr>PowerPoint Presentation</vt:lpstr>
      <vt:lpstr>PowerPoint Presentation</vt:lpstr>
      <vt:lpstr>PowerPoint Presentation</vt:lpstr>
      <vt:lpstr>PowerPoint Presentation</vt:lpstr>
      <vt:lpstr>References: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conference@thesai.org</dc:creator>
  <cp:lastModifiedBy>Ramesh Paudel</cp:lastModifiedBy>
  <cp:revision>282</cp:revision>
  <dcterms:modified xsi:type="dcterms:W3CDTF">2019-11-25T19:32:10Z</dcterms:modified>
</cp:coreProperties>
</file>